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2" r:id="rId2"/>
    <p:sldMasterId id="2147483704" r:id="rId3"/>
  </p:sldMasterIdLst>
  <p:notesMasterIdLst>
    <p:notesMasterId r:id="rId22"/>
  </p:notesMasterIdLst>
  <p:sldIdLst>
    <p:sldId id="929" r:id="rId4"/>
    <p:sldId id="921" r:id="rId5"/>
    <p:sldId id="412" r:id="rId6"/>
    <p:sldId id="932" r:id="rId7"/>
    <p:sldId id="934" r:id="rId8"/>
    <p:sldId id="935" r:id="rId9"/>
    <p:sldId id="933" r:id="rId10"/>
    <p:sldId id="936" r:id="rId11"/>
    <p:sldId id="938" r:id="rId12"/>
    <p:sldId id="939" r:id="rId13"/>
    <p:sldId id="415" r:id="rId14"/>
    <p:sldId id="419" r:id="rId15"/>
    <p:sldId id="417" r:id="rId16"/>
    <p:sldId id="413" r:id="rId17"/>
    <p:sldId id="941" r:id="rId18"/>
    <p:sldId id="928" r:id="rId19"/>
    <p:sldId id="942" r:id="rId20"/>
    <p:sldId id="42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53"/>
    <p:restoredTop sz="83333"/>
  </p:normalViewPr>
  <p:slideViewPr>
    <p:cSldViewPr snapToGrid="0" snapToObjects="1">
      <p:cViewPr varScale="1">
        <p:scale>
          <a:sx n="83" d="100"/>
          <a:sy n="83" d="100"/>
        </p:scale>
        <p:origin x="232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lijavadi/Downloads/distribution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lijavadi/Downloads/distribution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distribution!$B$1</c:f>
              <c:strCache>
                <c:ptCount val="1"/>
                <c:pt idx="0">
                  <c:v>percent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distribution!$A$2:$A$17</c:f>
              <c:strCache>
                <c:ptCount val="16"/>
                <c:pt idx="0">
                  <c:v>0000</c:v>
                </c:pt>
                <c:pt idx="1">
                  <c:v>0001</c:v>
                </c:pt>
                <c:pt idx="2">
                  <c:v>0010</c:v>
                </c:pt>
                <c:pt idx="3">
                  <c:v>0011</c:v>
                </c:pt>
                <c:pt idx="4">
                  <c:v>0100</c:v>
                </c:pt>
                <c:pt idx="5">
                  <c:v>0101</c:v>
                </c:pt>
                <c:pt idx="6">
                  <c:v>0110</c:v>
                </c:pt>
                <c:pt idx="7">
                  <c:v>0111</c:v>
                </c:pt>
                <c:pt idx="8">
                  <c:v>1000</c:v>
                </c:pt>
                <c:pt idx="9">
                  <c:v>1001</c:v>
                </c:pt>
                <c:pt idx="10">
                  <c:v>1010</c:v>
                </c:pt>
                <c:pt idx="11">
                  <c:v>1011</c:v>
                </c:pt>
                <c:pt idx="12">
                  <c:v>1100</c:v>
                </c:pt>
                <c:pt idx="13">
                  <c:v>1101</c:v>
                </c:pt>
                <c:pt idx="14">
                  <c:v>1110</c:v>
                </c:pt>
                <c:pt idx="15">
                  <c:v>1111</c:v>
                </c:pt>
              </c:strCache>
            </c:strRef>
          </c:cat>
          <c:val>
            <c:numRef>
              <c:f>distribution!$B$2:$B$17</c:f>
              <c:numCache>
                <c:formatCode>General</c:formatCode>
                <c:ptCount val="16"/>
                <c:pt idx="0">
                  <c:v>1.66015625E-2</c:v>
                </c:pt>
                <c:pt idx="1">
                  <c:v>8.7890625E-3</c:v>
                </c:pt>
                <c:pt idx="2">
                  <c:v>5.859375E-3</c:v>
                </c:pt>
                <c:pt idx="3">
                  <c:v>3.7109375E-2</c:v>
                </c:pt>
                <c:pt idx="4">
                  <c:v>1.7578125E-2</c:v>
                </c:pt>
                <c:pt idx="5">
                  <c:v>3.515625E-2</c:v>
                </c:pt>
                <c:pt idx="6">
                  <c:v>2.44140625E-2</c:v>
                </c:pt>
                <c:pt idx="7">
                  <c:v>8.203125E-2</c:v>
                </c:pt>
                <c:pt idx="8">
                  <c:v>9.765625E-4</c:v>
                </c:pt>
                <c:pt idx="9">
                  <c:v>2.63671875E-2</c:v>
                </c:pt>
                <c:pt idx="10">
                  <c:v>1.85546875E-2</c:v>
                </c:pt>
                <c:pt idx="11">
                  <c:v>0.103515625</c:v>
                </c:pt>
                <c:pt idx="12">
                  <c:v>2.05078125E-2</c:v>
                </c:pt>
                <c:pt idx="13">
                  <c:v>9.27734375E-2</c:v>
                </c:pt>
                <c:pt idx="14">
                  <c:v>7.32421875E-2</c:v>
                </c:pt>
                <c:pt idx="15">
                  <c:v>0.4365234375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FF-D54B-B6E1-A9AD78EDC8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964988752"/>
        <c:axId val="-964986432"/>
      </c:barChart>
      <c:catAx>
        <c:axId val="-964988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64986432"/>
        <c:crosses val="autoZero"/>
        <c:auto val="1"/>
        <c:lblAlgn val="ctr"/>
        <c:lblOffset val="100"/>
        <c:noMultiLvlLbl val="0"/>
      </c:catAx>
      <c:valAx>
        <c:axId val="-96498643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64988752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distribution!$B$20</c:f>
              <c:strCache>
                <c:ptCount val="1"/>
                <c:pt idx="0">
                  <c:v>percent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distribution!$A$21:$A$36</c:f>
              <c:strCache>
                <c:ptCount val="16"/>
                <c:pt idx="0">
                  <c:v>0000</c:v>
                </c:pt>
                <c:pt idx="1">
                  <c:v>0001</c:v>
                </c:pt>
                <c:pt idx="2">
                  <c:v>0010</c:v>
                </c:pt>
                <c:pt idx="3">
                  <c:v>0011</c:v>
                </c:pt>
                <c:pt idx="4">
                  <c:v>0100</c:v>
                </c:pt>
                <c:pt idx="5">
                  <c:v>0101</c:v>
                </c:pt>
                <c:pt idx="6">
                  <c:v>0110</c:v>
                </c:pt>
                <c:pt idx="7">
                  <c:v>0111</c:v>
                </c:pt>
                <c:pt idx="8">
                  <c:v>1000</c:v>
                </c:pt>
                <c:pt idx="9">
                  <c:v>1001</c:v>
                </c:pt>
                <c:pt idx="10">
                  <c:v>1010</c:v>
                </c:pt>
                <c:pt idx="11">
                  <c:v>1011</c:v>
                </c:pt>
                <c:pt idx="12">
                  <c:v>1100</c:v>
                </c:pt>
                <c:pt idx="13">
                  <c:v>1101</c:v>
                </c:pt>
                <c:pt idx="14">
                  <c:v>1110</c:v>
                </c:pt>
                <c:pt idx="15">
                  <c:v>1111</c:v>
                </c:pt>
              </c:strCache>
            </c:strRef>
          </c:cat>
          <c:val>
            <c:numRef>
              <c:f>distribution!$B$21:$B$36</c:f>
              <c:numCache>
                <c:formatCode>General</c:formatCode>
                <c:ptCount val="16"/>
                <c:pt idx="0">
                  <c:v>4.6875E-2</c:v>
                </c:pt>
                <c:pt idx="1">
                  <c:v>4.8828125E-2</c:v>
                </c:pt>
                <c:pt idx="2">
                  <c:v>4.78515625E-2</c:v>
                </c:pt>
                <c:pt idx="3">
                  <c:v>6.93359375E-2</c:v>
                </c:pt>
                <c:pt idx="4">
                  <c:v>5.95703125E-2</c:v>
                </c:pt>
                <c:pt idx="5">
                  <c:v>5.46875E-2</c:v>
                </c:pt>
                <c:pt idx="6">
                  <c:v>0.10546875</c:v>
                </c:pt>
                <c:pt idx="7">
                  <c:v>0.1728515625</c:v>
                </c:pt>
                <c:pt idx="8">
                  <c:v>3.22265625E-2</c:v>
                </c:pt>
                <c:pt idx="9">
                  <c:v>4.8828125E-2</c:v>
                </c:pt>
                <c:pt idx="10">
                  <c:v>3.7109375E-2</c:v>
                </c:pt>
                <c:pt idx="11">
                  <c:v>6.4453125E-2</c:v>
                </c:pt>
                <c:pt idx="12">
                  <c:v>3.41796875E-2</c:v>
                </c:pt>
                <c:pt idx="13">
                  <c:v>4.19921875E-2</c:v>
                </c:pt>
                <c:pt idx="14">
                  <c:v>4.6875E-2</c:v>
                </c:pt>
                <c:pt idx="15">
                  <c:v>8.88671875E-2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39-6F4D-9A7B-0EF786A9F5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964969312"/>
        <c:axId val="-964966992"/>
      </c:barChart>
      <c:catAx>
        <c:axId val="-964969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64966992"/>
        <c:crosses val="autoZero"/>
        <c:auto val="1"/>
        <c:lblAlgn val="ctr"/>
        <c:lblOffset val="100"/>
        <c:noMultiLvlLbl val="0"/>
      </c:catAx>
      <c:valAx>
        <c:axId val="-96496699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64969312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46D666-D498-9D4A-A877-820793079180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344E7D1-67B2-6A4F-8E65-897FF2FD8B9D}">
      <dgm:prSet/>
      <dgm:spPr/>
      <dgm:t>
        <a:bodyPr/>
        <a:lstStyle/>
        <a:p>
          <a:r>
            <a:rPr lang="en-US" dirty="0"/>
            <a:t>Pass 1</a:t>
          </a:r>
        </a:p>
      </dgm:t>
    </dgm:pt>
    <dgm:pt modelId="{463D627B-A240-F545-8755-80BD7727E2E5}" type="parTrans" cxnId="{89ED79F1-F016-0A4C-B4ED-259C42DBC755}">
      <dgm:prSet/>
      <dgm:spPr/>
      <dgm:t>
        <a:bodyPr/>
        <a:lstStyle/>
        <a:p>
          <a:endParaRPr lang="en-US"/>
        </a:p>
      </dgm:t>
    </dgm:pt>
    <dgm:pt modelId="{F7A7E0B6-32A3-7C44-AF61-6AD232F1B4D0}" type="sibTrans" cxnId="{89ED79F1-F016-0A4C-B4ED-259C42DBC755}">
      <dgm:prSet/>
      <dgm:spPr/>
      <dgm:t>
        <a:bodyPr/>
        <a:lstStyle/>
        <a:p>
          <a:endParaRPr lang="en-US"/>
        </a:p>
      </dgm:t>
    </dgm:pt>
    <dgm:pt modelId="{6C3D5304-6449-BB40-8F31-D654481EAF19}">
      <dgm:prSet/>
      <dgm:spPr/>
      <dgm:t>
        <a:bodyPr/>
        <a:lstStyle/>
        <a:p>
          <a:r>
            <a:rPr lang="en-US" dirty="0"/>
            <a:t>Pass 2</a:t>
          </a:r>
        </a:p>
      </dgm:t>
    </dgm:pt>
    <dgm:pt modelId="{1B39D3B2-94FA-9A4F-8A95-DBF8A3EF972E}" type="parTrans" cxnId="{C1CB59AE-FDEF-414D-917A-7735EDB45276}">
      <dgm:prSet/>
      <dgm:spPr/>
      <dgm:t>
        <a:bodyPr/>
        <a:lstStyle/>
        <a:p>
          <a:endParaRPr lang="en-US"/>
        </a:p>
      </dgm:t>
    </dgm:pt>
    <dgm:pt modelId="{1D6D5337-560A-ED46-8467-211AC2D3165A}" type="sibTrans" cxnId="{C1CB59AE-FDEF-414D-917A-7735EDB45276}">
      <dgm:prSet/>
      <dgm:spPr/>
      <dgm:t>
        <a:bodyPr/>
        <a:lstStyle/>
        <a:p>
          <a:endParaRPr lang="en-US"/>
        </a:p>
      </dgm:t>
    </dgm:pt>
    <dgm:pt modelId="{FFADC1ED-C1A0-9B4B-9342-A38CBA78D693}">
      <dgm:prSet/>
      <dgm:spPr/>
      <dgm:t>
        <a:bodyPr/>
        <a:lstStyle/>
        <a:p>
          <a:r>
            <a:rPr lang="en-US" dirty="0"/>
            <a:t>Pass 3</a:t>
          </a:r>
        </a:p>
      </dgm:t>
    </dgm:pt>
    <dgm:pt modelId="{16068AD3-8946-824F-B18B-3F35C5274D26}" type="parTrans" cxnId="{902D610B-A769-E647-94B6-C4C506824343}">
      <dgm:prSet/>
      <dgm:spPr/>
      <dgm:t>
        <a:bodyPr/>
        <a:lstStyle/>
        <a:p>
          <a:endParaRPr lang="en-US"/>
        </a:p>
      </dgm:t>
    </dgm:pt>
    <dgm:pt modelId="{ECE66A36-CD9B-4944-B23E-5162231CBD14}" type="sibTrans" cxnId="{902D610B-A769-E647-94B6-C4C506824343}">
      <dgm:prSet/>
      <dgm:spPr/>
      <dgm:t>
        <a:bodyPr/>
        <a:lstStyle/>
        <a:p>
          <a:endParaRPr lang="en-US"/>
        </a:p>
      </dgm:t>
    </dgm:pt>
    <dgm:pt modelId="{1CA95622-0A2F-D644-B35E-7F8A86EA72FF}">
      <dgm:prSet custT="1"/>
      <dgm:spPr/>
      <dgm:t>
        <a:bodyPr/>
        <a:lstStyle/>
        <a:p>
          <a:pPr algn="l" rtl="0">
            <a:buNone/>
          </a:pPr>
          <a:r>
            <a:rPr lang="en-US" sz="1600" dirty="0">
              <a:solidFill>
                <a:schemeClr val="bg2"/>
              </a:solidFill>
            </a:rPr>
            <a:t>Unroll to basis</a:t>
          </a:r>
        </a:p>
      </dgm:t>
    </dgm:pt>
    <dgm:pt modelId="{04137047-BEB8-8541-82FE-6BC841BB0832}" type="parTrans" cxnId="{3D33B78F-1C55-6049-BF0C-B5F243ECC8C3}">
      <dgm:prSet/>
      <dgm:spPr/>
      <dgm:t>
        <a:bodyPr/>
        <a:lstStyle/>
        <a:p>
          <a:endParaRPr lang="en-US"/>
        </a:p>
      </dgm:t>
    </dgm:pt>
    <dgm:pt modelId="{DDCC8E87-BBE8-3A4C-B540-795860CD0F33}" type="sibTrans" cxnId="{3D33B78F-1C55-6049-BF0C-B5F243ECC8C3}">
      <dgm:prSet/>
      <dgm:spPr/>
      <dgm:t>
        <a:bodyPr/>
        <a:lstStyle/>
        <a:p>
          <a:endParaRPr lang="en-US"/>
        </a:p>
      </dgm:t>
    </dgm:pt>
    <dgm:pt modelId="{1F1199E2-7D40-8E42-83B6-B12DDBC18EB8}">
      <dgm:prSet custT="1"/>
      <dgm:spPr/>
      <dgm:t>
        <a:bodyPr/>
        <a:lstStyle/>
        <a:p>
          <a:pPr>
            <a:buNone/>
          </a:pPr>
          <a:r>
            <a:rPr lang="en-US" sz="1600" dirty="0">
              <a:solidFill>
                <a:schemeClr val="bg2"/>
              </a:solidFill>
            </a:rPr>
            <a:t>Cancel redundant gates</a:t>
          </a:r>
          <a:endParaRPr lang="en-US" sz="1600" dirty="0"/>
        </a:p>
      </dgm:t>
    </dgm:pt>
    <dgm:pt modelId="{ED7E0FFD-5D9E-5E47-BA87-7F367A8FF022}" type="parTrans" cxnId="{4F983263-FF39-9B46-9C31-AF0C96B86961}">
      <dgm:prSet/>
      <dgm:spPr/>
      <dgm:t>
        <a:bodyPr/>
        <a:lstStyle/>
        <a:p>
          <a:endParaRPr lang="en-US"/>
        </a:p>
      </dgm:t>
    </dgm:pt>
    <dgm:pt modelId="{C53821D7-90FA-0D43-B8B5-1A2F54CC6F45}" type="sibTrans" cxnId="{4F983263-FF39-9B46-9C31-AF0C96B86961}">
      <dgm:prSet/>
      <dgm:spPr/>
      <dgm:t>
        <a:bodyPr/>
        <a:lstStyle/>
        <a:p>
          <a:endParaRPr lang="en-US"/>
        </a:p>
      </dgm:t>
    </dgm:pt>
    <dgm:pt modelId="{B5A6111A-A1DB-5940-B000-BF0F5D760629}">
      <dgm:prSet custT="1"/>
      <dgm:spPr/>
      <dgm:t>
        <a:bodyPr/>
        <a:lstStyle/>
        <a:p>
          <a:pPr rtl="0">
            <a:buNone/>
          </a:pPr>
          <a:r>
            <a:rPr lang="en-US" sz="1600" dirty="0">
              <a:solidFill>
                <a:schemeClr val="bg2"/>
              </a:solidFill>
            </a:rPr>
            <a:t>Map to device by swapping</a:t>
          </a:r>
        </a:p>
      </dgm:t>
    </dgm:pt>
    <dgm:pt modelId="{AEAFC435-A76A-124E-9EE1-A074614F5B3C}" type="parTrans" cxnId="{58B0A295-3162-124D-957A-8A5A4FE0D324}">
      <dgm:prSet/>
      <dgm:spPr/>
      <dgm:t>
        <a:bodyPr/>
        <a:lstStyle/>
        <a:p>
          <a:endParaRPr lang="en-US"/>
        </a:p>
      </dgm:t>
    </dgm:pt>
    <dgm:pt modelId="{CBBB2674-3804-D049-AFDD-0E11C6E7AD4D}" type="sibTrans" cxnId="{58B0A295-3162-124D-957A-8A5A4FE0D324}">
      <dgm:prSet/>
      <dgm:spPr/>
      <dgm:t>
        <a:bodyPr/>
        <a:lstStyle/>
        <a:p>
          <a:endParaRPr lang="en-US"/>
        </a:p>
      </dgm:t>
    </dgm:pt>
    <dgm:pt modelId="{8D382087-8EA7-B547-B39B-2F0B27CBFA71}">
      <dgm:prSet/>
      <dgm:spPr/>
      <dgm:t>
        <a:bodyPr/>
        <a:lstStyle/>
        <a:p>
          <a:r>
            <a:rPr lang="en-US" dirty="0"/>
            <a:t>Pass 4</a:t>
          </a:r>
        </a:p>
      </dgm:t>
    </dgm:pt>
    <dgm:pt modelId="{9BC4149B-2A07-CD4B-AB22-539D7E7D1634}" type="parTrans" cxnId="{615D95F3-E7E6-1F41-9FD9-F9C4365C6D14}">
      <dgm:prSet/>
      <dgm:spPr/>
      <dgm:t>
        <a:bodyPr/>
        <a:lstStyle/>
        <a:p>
          <a:endParaRPr lang="en-US"/>
        </a:p>
      </dgm:t>
    </dgm:pt>
    <dgm:pt modelId="{91D592DE-08A6-AD45-AC71-3B71AB7C3C66}" type="sibTrans" cxnId="{615D95F3-E7E6-1F41-9FD9-F9C4365C6D14}">
      <dgm:prSet/>
      <dgm:spPr/>
      <dgm:t>
        <a:bodyPr/>
        <a:lstStyle/>
        <a:p>
          <a:endParaRPr lang="en-US"/>
        </a:p>
      </dgm:t>
    </dgm:pt>
    <dgm:pt modelId="{3F66D357-BD00-AB45-B499-A465A42AEA6E}">
      <dgm:prSet custT="1"/>
      <dgm:spPr/>
      <dgm:t>
        <a:bodyPr/>
        <a:lstStyle/>
        <a:p>
          <a:pPr algn="l">
            <a:buNone/>
          </a:pPr>
          <a:r>
            <a:rPr lang="en-US" sz="1600" dirty="0">
              <a:solidFill>
                <a:schemeClr val="bg2"/>
              </a:solidFill>
            </a:rPr>
            <a:t>Cancel redundant gates</a:t>
          </a:r>
        </a:p>
      </dgm:t>
    </dgm:pt>
    <dgm:pt modelId="{0CAD9C4E-7C65-2E41-BEEF-1173AD547730}" type="parTrans" cxnId="{4F2DF4C2-9380-C043-AA76-763D4C1FC750}">
      <dgm:prSet/>
      <dgm:spPr/>
      <dgm:t>
        <a:bodyPr/>
        <a:lstStyle/>
        <a:p>
          <a:endParaRPr lang="en-US"/>
        </a:p>
      </dgm:t>
    </dgm:pt>
    <dgm:pt modelId="{9BAE5322-C2BF-F047-A941-2110771BE329}" type="sibTrans" cxnId="{4F2DF4C2-9380-C043-AA76-763D4C1FC750}">
      <dgm:prSet/>
      <dgm:spPr/>
      <dgm:t>
        <a:bodyPr/>
        <a:lstStyle/>
        <a:p>
          <a:endParaRPr lang="en-US"/>
        </a:p>
      </dgm:t>
    </dgm:pt>
    <dgm:pt modelId="{3C65F490-0E75-404D-AB20-CC8045A882EB}" type="pres">
      <dgm:prSet presAssocID="{A646D666-D498-9D4A-A877-820793079180}" presName="linearFlow" presStyleCnt="0">
        <dgm:presLayoutVars>
          <dgm:dir/>
          <dgm:animLvl val="lvl"/>
          <dgm:resizeHandles val="exact"/>
        </dgm:presLayoutVars>
      </dgm:prSet>
      <dgm:spPr/>
    </dgm:pt>
    <dgm:pt modelId="{6128046F-8D4C-744C-A866-D8CBC038C077}" type="pres">
      <dgm:prSet presAssocID="{4344E7D1-67B2-6A4F-8E65-897FF2FD8B9D}" presName="composite" presStyleCnt="0"/>
      <dgm:spPr/>
    </dgm:pt>
    <dgm:pt modelId="{CD0E7762-EBE4-124D-BB15-F94430AD5A21}" type="pres">
      <dgm:prSet presAssocID="{4344E7D1-67B2-6A4F-8E65-897FF2FD8B9D}" presName="parentText" presStyleLbl="alignNode1" presStyleIdx="0" presStyleCnt="4" custLinFactNeighborX="0" custLinFactNeighborY="-7237">
        <dgm:presLayoutVars>
          <dgm:chMax val="1"/>
          <dgm:bulletEnabled val="1"/>
        </dgm:presLayoutVars>
      </dgm:prSet>
      <dgm:spPr/>
    </dgm:pt>
    <dgm:pt modelId="{F33192E7-6992-204C-830A-B861C6CA2895}" type="pres">
      <dgm:prSet presAssocID="{4344E7D1-67B2-6A4F-8E65-897FF2FD8B9D}" presName="descendantText" presStyleLbl="alignAcc1" presStyleIdx="0" presStyleCnt="4" custLinFactNeighborX="5368" custLinFactNeighborY="-44361">
        <dgm:presLayoutVars>
          <dgm:bulletEnabled val="1"/>
        </dgm:presLayoutVars>
      </dgm:prSet>
      <dgm:spPr/>
    </dgm:pt>
    <dgm:pt modelId="{32A17977-F8B5-0742-BA4A-A617C8D50755}" type="pres">
      <dgm:prSet presAssocID="{F7A7E0B6-32A3-7C44-AF61-6AD232F1B4D0}" presName="sp" presStyleCnt="0"/>
      <dgm:spPr/>
    </dgm:pt>
    <dgm:pt modelId="{011986E9-545D-F844-8779-6F6AFD2433FE}" type="pres">
      <dgm:prSet presAssocID="{6C3D5304-6449-BB40-8F31-D654481EAF19}" presName="composite" presStyleCnt="0"/>
      <dgm:spPr/>
    </dgm:pt>
    <dgm:pt modelId="{512DCB1C-609D-2444-A5B0-E53A4389D66F}" type="pres">
      <dgm:prSet presAssocID="{6C3D5304-6449-BB40-8F31-D654481EAF1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CFB5B8E0-826B-A342-837A-979000024689}" type="pres">
      <dgm:prSet presAssocID="{6C3D5304-6449-BB40-8F31-D654481EAF19}" presName="descendantText" presStyleLbl="alignAcc1" presStyleIdx="1" presStyleCnt="4">
        <dgm:presLayoutVars>
          <dgm:bulletEnabled val="1"/>
        </dgm:presLayoutVars>
      </dgm:prSet>
      <dgm:spPr/>
    </dgm:pt>
    <dgm:pt modelId="{53CB73F8-8E14-954E-871A-64F6336264D4}" type="pres">
      <dgm:prSet presAssocID="{1D6D5337-560A-ED46-8467-211AC2D3165A}" presName="sp" presStyleCnt="0"/>
      <dgm:spPr/>
    </dgm:pt>
    <dgm:pt modelId="{2D057485-A6E2-8B49-BF3D-0F38F8F49635}" type="pres">
      <dgm:prSet presAssocID="{FFADC1ED-C1A0-9B4B-9342-A38CBA78D693}" presName="composite" presStyleCnt="0"/>
      <dgm:spPr/>
    </dgm:pt>
    <dgm:pt modelId="{DD407E98-2B98-924D-8C4F-D8D62F5D3D5C}" type="pres">
      <dgm:prSet presAssocID="{FFADC1ED-C1A0-9B4B-9342-A38CBA78D693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F33AAB75-5C78-484B-84AD-FB9CB4CB6053}" type="pres">
      <dgm:prSet presAssocID="{FFADC1ED-C1A0-9B4B-9342-A38CBA78D693}" presName="descendantText" presStyleLbl="alignAcc1" presStyleIdx="2" presStyleCnt="4">
        <dgm:presLayoutVars>
          <dgm:bulletEnabled val="1"/>
        </dgm:presLayoutVars>
      </dgm:prSet>
      <dgm:spPr/>
    </dgm:pt>
    <dgm:pt modelId="{358AB5D8-B7A6-8D40-8DC6-D06105952B81}" type="pres">
      <dgm:prSet presAssocID="{ECE66A36-CD9B-4944-B23E-5162231CBD14}" presName="sp" presStyleCnt="0"/>
      <dgm:spPr/>
    </dgm:pt>
    <dgm:pt modelId="{4E7B817B-6FAF-BB40-BB09-2B7B5A539EAF}" type="pres">
      <dgm:prSet presAssocID="{8D382087-8EA7-B547-B39B-2F0B27CBFA71}" presName="composite" presStyleCnt="0"/>
      <dgm:spPr/>
    </dgm:pt>
    <dgm:pt modelId="{117F2F02-6575-034C-912D-86CFE582C666}" type="pres">
      <dgm:prSet presAssocID="{8D382087-8EA7-B547-B39B-2F0B27CBFA71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F1F54B8E-8757-8E49-8DE6-6F01905A8285}" type="pres">
      <dgm:prSet presAssocID="{8D382087-8EA7-B547-B39B-2F0B27CBFA71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902D610B-A769-E647-94B6-C4C506824343}" srcId="{A646D666-D498-9D4A-A877-820793079180}" destId="{FFADC1ED-C1A0-9B4B-9342-A38CBA78D693}" srcOrd="2" destOrd="0" parTransId="{16068AD3-8946-824F-B18B-3F35C5274D26}" sibTransId="{ECE66A36-CD9B-4944-B23E-5162231CBD14}"/>
    <dgm:cxn modelId="{3D914127-D9A2-3D4A-9AF8-00A2E0E313CE}" type="presOf" srcId="{A646D666-D498-9D4A-A877-820793079180}" destId="{3C65F490-0E75-404D-AB20-CC8045A882EB}" srcOrd="0" destOrd="0" presId="urn:microsoft.com/office/officeart/2005/8/layout/chevron2"/>
    <dgm:cxn modelId="{4F983263-FF39-9B46-9C31-AF0C96B86961}" srcId="{6C3D5304-6449-BB40-8F31-D654481EAF19}" destId="{1F1199E2-7D40-8E42-83B6-B12DDBC18EB8}" srcOrd="0" destOrd="0" parTransId="{ED7E0FFD-5D9E-5E47-BA87-7F367A8FF022}" sibTransId="{C53821D7-90FA-0D43-B8B5-1A2F54CC6F45}"/>
    <dgm:cxn modelId="{07EB5863-72DE-E745-A3E0-BFE03706E047}" type="presOf" srcId="{FFADC1ED-C1A0-9B4B-9342-A38CBA78D693}" destId="{DD407E98-2B98-924D-8C4F-D8D62F5D3D5C}" srcOrd="0" destOrd="0" presId="urn:microsoft.com/office/officeart/2005/8/layout/chevron2"/>
    <dgm:cxn modelId="{B2FD0F75-49DF-5E44-89D7-74B2EA14C060}" type="presOf" srcId="{1CA95622-0A2F-D644-B35E-7F8A86EA72FF}" destId="{F33192E7-6992-204C-830A-B861C6CA2895}" srcOrd="0" destOrd="0" presId="urn:microsoft.com/office/officeart/2005/8/layout/chevron2"/>
    <dgm:cxn modelId="{68005780-D526-1F47-A540-0E15C4A7D018}" type="presOf" srcId="{B5A6111A-A1DB-5940-B000-BF0F5D760629}" destId="{F33AAB75-5C78-484B-84AD-FB9CB4CB6053}" srcOrd="0" destOrd="0" presId="urn:microsoft.com/office/officeart/2005/8/layout/chevron2"/>
    <dgm:cxn modelId="{B2B97B8B-6947-8140-B21C-94202FF87387}" type="presOf" srcId="{4344E7D1-67B2-6A4F-8E65-897FF2FD8B9D}" destId="{CD0E7762-EBE4-124D-BB15-F94430AD5A21}" srcOrd="0" destOrd="0" presId="urn:microsoft.com/office/officeart/2005/8/layout/chevron2"/>
    <dgm:cxn modelId="{3D33B78F-1C55-6049-BF0C-B5F243ECC8C3}" srcId="{4344E7D1-67B2-6A4F-8E65-897FF2FD8B9D}" destId="{1CA95622-0A2F-D644-B35E-7F8A86EA72FF}" srcOrd="0" destOrd="0" parTransId="{04137047-BEB8-8541-82FE-6BC841BB0832}" sibTransId="{DDCC8E87-BBE8-3A4C-B540-795860CD0F33}"/>
    <dgm:cxn modelId="{58B0A295-3162-124D-957A-8A5A4FE0D324}" srcId="{FFADC1ED-C1A0-9B4B-9342-A38CBA78D693}" destId="{B5A6111A-A1DB-5940-B000-BF0F5D760629}" srcOrd="0" destOrd="0" parTransId="{AEAFC435-A76A-124E-9EE1-A074614F5B3C}" sibTransId="{CBBB2674-3804-D049-AFDD-0E11C6E7AD4D}"/>
    <dgm:cxn modelId="{65E5FA96-C323-1545-9DDC-83C6CFB3DCE1}" type="presOf" srcId="{1F1199E2-7D40-8E42-83B6-B12DDBC18EB8}" destId="{CFB5B8E0-826B-A342-837A-979000024689}" srcOrd="0" destOrd="0" presId="urn:microsoft.com/office/officeart/2005/8/layout/chevron2"/>
    <dgm:cxn modelId="{A4D2BB97-5035-224D-9EA3-634B71CAA1B0}" type="presOf" srcId="{6C3D5304-6449-BB40-8F31-D654481EAF19}" destId="{512DCB1C-609D-2444-A5B0-E53A4389D66F}" srcOrd="0" destOrd="0" presId="urn:microsoft.com/office/officeart/2005/8/layout/chevron2"/>
    <dgm:cxn modelId="{C1CB59AE-FDEF-414D-917A-7735EDB45276}" srcId="{A646D666-D498-9D4A-A877-820793079180}" destId="{6C3D5304-6449-BB40-8F31-D654481EAF19}" srcOrd="1" destOrd="0" parTransId="{1B39D3B2-94FA-9A4F-8A95-DBF8A3EF972E}" sibTransId="{1D6D5337-560A-ED46-8467-211AC2D3165A}"/>
    <dgm:cxn modelId="{4F2DF4C2-9380-C043-AA76-763D4C1FC750}" srcId="{8D382087-8EA7-B547-B39B-2F0B27CBFA71}" destId="{3F66D357-BD00-AB45-B499-A465A42AEA6E}" srcOrd="0" destOrd="0" parTransId="{0CAD9C4E-7C65-2E41-BEEF-1173AD547730}" sibTransId="{9BAE5322-C2BF-F047-A941-2110771BE329}"/>
    <dgm:cxn modelId="{8D2652D7-5A33-474E-835D-1378159FBA0C}" type="presOf" srcId="{3F66D357-BD00-AB45-B499-A465A42AEA6E}" destId="{F1F54B8E-8757-8E49-8DE6-6F01905A8285}" srcOrd="0" destOrd="0" presId="urn:microsoft.com/office/officeart/2005/8/layout/chevron2"/>
    <dgm:cxn modelId="{BB243ADC-1185-1D4F-B968-479E906F35B0}" type="presOf" srcId="{8D382087-8EA7-B547-B39B-2F0B27CBFA71}" destId="{117F2F02-6575-034C-912D-86CFE582C666}" srcOrd="0" destOrd="0" presId="urn:microsoft.com/office/officeart/2005/8/layout/chevron2"/>
    <dgm:cxn modelId="{89ED79F1-F016-0A4C-B4ED-259C42DBC755}" srcId="{A646D666-D498-9D4A-A877-820793079180}" destId="{4344E7D1-67B2-6A4F-8E65-897FF2FD8B9D}" srcOrd="0" destOrd="0" parTransId="{463D627B-A240-F545-8755-80BD7727E2E5}" sibTransId="{F7A7E0B6-32A3-7C44-AF61-6AD232F1B4D0}"/>
    <dgm:cxn modelId="{615D95F3-E7E6-1F41-9FD9-F9C4365C6D14}" srcId="{A646D666-D498-9D4A-A877-820793079180}" destId="{8D382087-8EA7-B547-B39B-2F0B27CBFA71}" srcOrd="3" destOrd="0" parTransId="{9BC4149B-2A07-CD4B-AB22-539D7E7D1634}" sibTransId="{91D592DE-08A6-AD45-AC71-3B71AB7C3C66}"/>
    <dgm:cxn modelId="{355A349F-6905-CF47-B050-36A700B322C7}" type="presParOf" srcId="{3C65F490-0E75-404D-AB20-CC8045A882EB}" destId="{6128046F-8D4C-744C-A866-D8CBC038C077}" srcOrd="0" destOrd="0" presId="urn:microsoft.com/office/officeart/2005/8/layout/chevron2"/>
    <dgm:cxn modelId="{288E9603-3EF1-D040-99EB-21290846AB7D}" type="presParOf" srcId="{6128046F-8D4C-744C-A866-D8CBC038C077}" destId="{CD0E7762-EBE4-124D-BB15-F94430AD5A21}" srcOrd="0" destOrd="0" presId="urn:microsoft.com/office/officeart/2005/8/layout/chevron2"/>
    <dgm:cxn modelId="{CBCAFAE2-0613-294A-86B2-C5B09CF9EEB3}" type="presParOf" srcId="{6128046F-8D4C-744C-A866-D8CBC038C077}" destId="{F33192E7-6992-204C-830A-B861C6CA2895}" srcOrd="1" destOrd="0" presId="urn:microsoft.com/office/officeart/2005/8/layout/chevron2"/>
    <dgm:cxn modelId="{E8CE9BAA-4127-0E44-B748-6A74D6598E8B}" type="presParOf" srcId="{3C65F490-0E75-404D-AB20-CC8045A882EB}" destId="{32A17977-F8B5-0742-BA4A-A617C8D50755}" srcOrd="1" destOrd="0" presId="urn:microsoft.com/office/officeart/2005/8/layout/chevron2"/>
    <dgm:cxn modelId="{72BE8821-22E9-E14E-9EDC-359CEC8C4672}" type="presParOf" srcId="{3C65F490-0E75-404D-AB20-CC8045A882EB}" destId="{011986E9-545D-F844-8779-6F6AFD2433FE}" srcOrd="2" destOrd="0" presId="urn:microsoft.com/office/officeart/2005/8/layout/chevron2"/>
    <dgm:cxn modelId="{580BA948-0905-4F4E-8C54-5B8C24E0221B}" type="presParOf" srcId="{011986E9-545D-F844-8779-6F6AFD2433FE}" destId="{512DCB1C-609D-2444-A5B0-E53A4389D66F}" srcOrd="0" destOrd="0" presId="urn:microsoft.com/office/officeart/2005/8/layout/chevron2"/>
    <dgm:cxn modelId="{8CF58114-6CF6-7643-86AA-C1F0C021377E}" type="presParOf" srcId="{011986E9-545D-F844-8779-6F6AFD2433FE}" destId="{CFB5B8E0-826B-A342-837A-979000024689}" srcOrd="1" destOrd="0" presId="urn:microsoft.com/office/officeart/2005/8/layout/chevron2"/>
    <dgm:cxn modelId="{A97C2FE0-E2A6-8F44-83B8-BCE2E512E2D7}" type="presParOf" srcId="{3C65F490-0E75-404D-AB20-CC8045A882EB}" destId="{53CB73F8-8E14-954E-871A-64F6336264D4}" srcOrd="3" destOrd="0" presId="urn:microsoft.com/office/officeart/2005/8/layout/chevron2"/>
    <dgm:cxn modelId="{3610031D-0B0D-C84D-9093-858B51C6C979}" type="presParOf" srcId="{3C65F490-0E75-404D-AB20-CC8045A882EB}" destId="{2D057485-A6E2-8B49-BF3D-0F38F8F49635}" srcOrd="4" destOrd="0" presId="urn:microsoft.com/office/officeart/2005/8/layout/chevron2"/>
    <dgm:cxn modelId="{23C34636-A9B3-AC4E-8D5E-3810A6874FB5}" type="presParOf" srcId="{2D057485-A6E2-8B49-BF3D-0F38F8F49635}" destId="{DD407E98-2B98-924D-8C4F-D8D62F5D3D5C}" srcOrd="0" destOrd="0" presId="urn:microsoft.com/office/officeart/2005/8/layout/chevron2"/>
    <dgm:cxn modelId="{67240AFD-20A0-8F42-B355-725E3F793D81}" type="presParOf" srcId="{2D057485-A6E2-8B49-BF3D-0F38F8F49635}" destId="{F33AAB75-5C78-484B-84AD-FB9CB4CB6053}" srcOrd="1" destOrd="0" presId="urn:microsoft.com/office/officeart/2005/8/layout/chevron2"/>
    <dgm:cxn modelId="{5450C62A-4FCA-8946-BB75-3B5A3885112A}" type="presParOf" srcId="{3C65F490-0E75-404D-AB20-CC8045A882EB}" destId="{358AB5D8-B7A6-8D40-8DC6-D06105952B81}" srcOrd="5" destOrd="0" presId="urn:microsoft.com/office/officeart/2005/8/layout/chevron2"/>
    <dgm:cxn modelId="{4957BC73-70E5-FE44-8868-9F2160BFFE21}" type="presParOf" srcId="{3C65F490-0E75-404D-AB20-CC8045A882EB}" destId="{4E7B817B-6FAF-BB40-BB09-2B7B5A539EAF}" srcOrd="6" destOrd="0" presId="urn:microsoft.com/office/officeart/2005/8/layout/chevron2"/>
    <dgm:cxn modelId="{D2713875-495F-2D46-89A1-C39E6E6A6635}" type="presParOf" srcId="{4E7B817B-6FAF-BB40-BB09-2B7B5A539EAF}" destId="{117F2F02-6575-034C-912D-86CFE582C666}" srcOrd="0" destOrd="0" presId="urn:microsoft.com/office/officeart/2005/8/layout/chevron2"/>
    <dgm:cxn modelId="{01EBA293-448A-C942-A3F7-DD4050E9A578}" type="presParOf" srcId="{4E7B817B-6FAF-BB40-BB09-2B7B5A539EAF}" destId="{F1F54B8E-8757-8E49-8DE6-6F01905A828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0E7762-EBE4-124D-BB15-F94430AD5A21}">
      <dsp:nvSpPr>
        <dsp:cNvPr id="0" name=""/>
        <dsp:cNvSpPr/>
      </dsp:nvSpPr>
      <dsp:spPr>
        <a:xfrm rot="5400000">
          <a:off x="-152004" y="152004"/>
          <a:ext cx="1013361" cy="7093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Pass 1</a:t>
          </a:r>
        </a:p>
      </dsp:txBody>
      <dsp:txXfrm rot="-5400000">
        <a:off x="1" y="354677"/>
        <a:ext cx="709353" cy="304008"/>
      </dsp:txXfrm>
    </dsp:sp>
    <dsp:sp modelId="{F33192E7-6992-204C-830A-B861C6CA2895}">
      <dsp:nvSpPr>
        <dsp:cNvPr id="0" name=""/>
        <dsp:cNvSpPr/>
      </dsp:nvSpPr>
      <dsp:spPr>
        <a:xfrm rot="5400000">
          <a:off x="1695946" y="-986593"/>
          <a:ext cx="658684" cy="263187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Unroll to basis</a:t>
          </a:r>
        </a:p>
      </dsp:txBody>
      <dsp:txXfrm rot="-5400000">
        <a:off x="709353" y="32154"/>
        <a:ext cx="2599717" cy="594376"/>
      </dsp:txXfrm>
    </dsp:sp>
    <dsp:sp modelId="{512DCB1C-609D-2444-A5B0-E53A4389D66F}">
      <dsp:nvSpPr>
        <dsp:cNvPr id="0" name=""/>
        <dsp:cNvSpPr/>
      </dsp:nvSpPr>
      <dsp:spPr>
        <a:xfrm rot="5400000">
          <a:off x="-152004" y="1015504"/>
          <a:ext cx="1013361" cy="7093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Pass 2</a:t>
          </a:r>
        </a:p>
      </dsp:txBody>
      <dsp:txXfrm rot="-5400000">
        <a:off x="1" y="1218177"/>
        <a:ext cx="709353" cy="304008"/>
      </dsp:txXfrm>
    </dsp:sp>
    <dsp:sp modelId="{CFB5B8E0-826B-A342-837A-979000024689}">
      <dsp:nvSpPr>
        <dsp:cNvPr id="0" name=""/>
        <dsp:cNvSpPr/>
      </dsp:nvSpPr>
      <dsp:spPr>
        <a:xfrm rot="5400000">
          <a:off x="1695946" y="-123093"/>
          <a:ext cx="658684" cy="263187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Cancel redundant gates</a:t>
          </a:r>
          <a:endParaRPr lang="en-US" sz="1600" kern="1200" dirty="0"/>
        </a:p>
      </dsp:txBody>
      <dsp:txXfrm rot="-5400000">
        <a:off x="709353" y="895654"/>
        <a:ext cx="2599717" cy="594376"/>
      </dsp:txXfrm>
    </dsp:sp>
    <dsp:sp modelId="{DD407E98-2B98-924D-8C4F-D8D62F5D3D5C}">
      <dsp:nvSpPr>
        <dsp:cNvPr id="0" name=""/>
        <dsp:cNvSpPr/>
      </dsp:nvSpPr>
      <dsp:spPr>
        <a:xfrm rot="5400000">
          <a:off x="-152004" y="1878205"/>
          <a:ext cx="1013361" cy="7093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Pass 3</a:t>
          </a:r>
        </a:p>
      </dsp:txBody>
      <dsp:txXfrm rot="-5400000">
        <a:off x="1" y="2080878"/>
        <a:ext cx="709353" cy="304008"/>
      </dsp:txXfrm>
    </dsp:sp>
    <dsp:sp modelId="{F33AAB75-5C78-484B-84AD-FB9CB4CB6053}">
      <dsp:nvSpPr>
        <dsp:cNvPr id="0" name=""/>
        <dsp:cNvSpPr/>
      </dsp:nvSpPr>
      <dsp:spPr>
        <a:xfrm rot="5400000">
          <a:off x="1695946" y="739607"/>
          <a:ext cx="658684" cy="263187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Map to device by swapping</a:t>
          </a:r>
        </a:p>
      </dsp:txBody>
      <dsp:txXfrm rot="-5400000">
        <a:off x="709353" y="1758354"/>
        <a:ext cx="2599717" cy="594376"/>
      </dsp:txXfrm>
    </dsp:sp>
    <dsp:sp modelId="{117F2F02-6575-034C-912D-86CFE582C666}">
      <dsp:nvSpPr>
        <dsp:cNvPr id="0" name=""/>
        <dsp:cNvSpPr/>
      </dsp:nvSpPr>
      <dsp:spPr>
        <a:xfrm rot="5400000">
          <a:off x="-152004" y="2740907"/>
          <a:ext cx="1013361" cy="7093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Pass 4</a:t>
          </a:r>
        </a:p>
      </dsp:txBody>
      <dsp:txXfrm rot="-5400000">
        <a:off x="1" y="2943580"/>
        <a:ext cx="709353" cy="304008"/>
      </dsp:txXfrm>
    </dsp:sp>
    <dsp:sp modelId="{F1F54B8E-8757-8E49-8DE6-6F01905A8285}">
      <dsp:nvSpPr>
        <dsp:cNvPr id="0" name=""/>
        <dsp:cNvSpPr/>
      </dsp:nvSpPr>
      <dsp:spPr>
        <a:xfrm rot="5400000">
          <a:off x="1695946" y="1602309"/>
          <a:ext cx="658684" cy="263187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Cancel redundant gates</a:t>
          </a:r>
        </a:p>
      </dsp:txBody>
      <dsp:txXfrm rot="-5400000">
        <a:off x="709353" y="2621056"/>
        <a:ext cx="2599717" cy="5943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f>
</file>

<file path=ppt/media/image24.tiff>
</file>

<file path=ppt/media/image25.png>
</file>

<file path=ppt/media/image26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E109BE-FE91-764B-ADB8-CBD8A002702E}" type="datetimeFigureOut">
              <a:rPr lang="en-US" smtClean="0"/>
              <a:t>7/7/19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E2EA1-BFF8-2740-BB1D-979C231E0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867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ccumulator_machine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Quantum_logic_gate#Hadamard_(H)_gate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ED143-1506-434C-B47D-CBF33F177BE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4839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1. Limited qubits, plenty of noise:</a:t>
            </a:r>
            <a:br>
              <a:rPr lang="en-US" dirty="0"/>
            </a:br>
            <a:r>
              <a:rPr lang="en-US" dirty="0"/>
              <a:t>make the </a:t>
            </a:r>
            <a:r>
              <a:rPr lang="en-US" b="1" dirty="0"/>
              <a:t>circuit as small as possible</a:t>
            </a:r>
            <a:r>
              <a:rPr lang="en-US" dirty="0"/>
              <a:t>, under tight constraints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08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From: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Lecture 19: How to Build Your Own Quantum Computer, by Isaac Chuang and Fen Zhao , November 13, 2003 </a:t>
            </a:r>
          </a:p>
          <a:p>
            <a:endParaRPr lang="en-US" dirty="0"/>
          </a:p>
          <a:p>
            <a:r>
              <a:rPr lang="en-US" dirty="0"/>
              <a:t>T1 is called the “longitudinal coherence time,” or the “spin lattice time,” or the “spontaneous emission time,” or the “amplitude damping.” It measures the loss of energy from the system.[...]</a:t>
            </a:r>
          </a:p>
          <a:p>
            <a:r>
              <a:rPr lang="en-US" dirty="0"/>
              <a:t>T2 is called the “transverse coherence time,” or the “</a:t>
            </a:r>
            <a:r>
              <a:rPr lang="en-US" dirty="0" err="1"/>
              <a:t>spin­spin</a:t>
            </a:r>
            <a:r>
              <a:rPr lang="en-US" dirty="0"/>
              <a:t> relaxation time,” or the “phase coherence time,” or the “elastic scattering time,” or the “phase damping.”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0757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/>
              </a:rPr>
              <a:t>Each pass does one small, well-defined task.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/>
              </a:rPr>
              <a:t>The complexity of scheduling is solely in the pass manager, to keep passes simple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/>
              </a:rPr>
              <a:t>The pass manager maintains a global context (the property set) about the circuit as it runs through the 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03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77"/>
            <a:r>
              <a:rPr lang="en-US" i="1" u="sng" dirty="0">
                <a:solidFill>
                  <a:srgbClr val="FFFF00"/>
                </a:solidFill>
                <a:latin typeface="IBM Plex Sans"/>
              </a:rPr>
              <a:t>Example (commutation relationships):</a:t>
            </a:r>
          </a:p>
          <a:p>
            <a:pPr defTabSz="914377"/>
            <a:r>
              <a:rPr lang="en-US" i="1" dirty="0">
                <a:solidFill>
                  <a:srgbClr val="FFFF00"/>
                </a:solidFill>
                <a:latin typeface="IBM Plex Sans"/>
              </a:rPr>
              <a:t>Pass A is an </a:t>
            </a:r>
            <a:r>
              <a:rPr lang="en-US" b="1" i="1" dirty="0">
                <a:solidFill>
                  <a:srgbClr val="FFFF00"/>
                </a:solidFill>
                <a:latin typeface="IBM Plex Sans"/>
              </a:rPr>
              <a:t>Analysis Pass</a:t>
            </a:r>
            <a:r>
              <a:rPr lang="en-US" i="1" dirty="0">
                <a:solidFill>
                  <a:srgbClr val="FFFF00"/>
                </a:solidFill>
                <a:latin typeface="IBM Plex Sans"/>
              </a:rPr>
              <a:t> that inspects the graph and finds nodes that can commute.</a:t>
            </a:r>
          </a:p>
          <a:p>
            <a:pPr defTabSz="914377"/>
            <a:endParaRPr lang="en-US" i="1" dirty="0">
              <a:solidFill>
                <a:srgbClr val="FFFF00"/>
              </a:solidFill>
              <a:latin typeface="IBM Plex Sans"/>
            </a:endParaRPr>
          </a:p>
          <a:p>
            <a:pPr defTabSz="914377"/>
            <a:r>
              <a:rPr lang="en-US" i="1" dirty="0">
                <a:solidFill>
                  <a:srgbClr val="FFFF00"/>
                </a:solidFill>
                <a:latin typeface="IBM Plex Sans"/>
              </a:rPr>
              <a:t>Pass B is a </a:t>
            </a:r>
            <a:r>
              <a:rPr lang="en-US" b="1" i="1" dirty="0">
                <a:solidFill>
                  <a:srgbClr val="FFFF00"/>
                </a:solidFill>
                <a:latin typeface="IBM Plex Sans"/>
              </a:rPr>
              <a:t>Transformation Pass</a:t>
            </a:r>
            <a:r>
              <a:rPr lang="en-US" i="1" dirty="0">
                <a:solidFill>
                  <a:srgbClr val="FFFF00"/>
                </a:solidFill>
                <a:latin typeface="IBM Plex Sans"/>
              </a:rPr>
              <a:t> that dissolves those edges that commute (are false dependencies).</a:t>
            </a:r>
          </a:p>
          <a:p>
            <a:pPr defTabSz="914377"/>
            <a:br>
              <a:rPr lang="en-US" i="1" dirty="0">
                <a:solidFill>
                  <a:srgbClr val="FFFF00"/>
                </a:solidFill>
                <a:latin typeface="IBM Plex Sans"/>
              </a:rPr>
            </a:br>
            <a:r>
              <a:rPr lang="en-US" i="1" dirty="0">
                <a:solidFill>
                  <a:srgbClr val="FFFF00"/>
                </a:solidFill>
                <a:latin typeface="IBM Plex Sans"/>
              </a:rPr>
              <a:t>Pass B </a:t>
            </a:r>
            <a:r>
              <a:rPr lang="en-US" b="1" i="1" dirty="0">
                <a:solidFill>
                  <a:srgbClr val="FFFF00"/>
                </a:solidFill>
                <a:latin typeface="IBM Plex Sans"/>
              </a:rPr>
              <a:t>requires</a:t>
            </a:r>
            <a:r>
              <a:rPr lang="en-US" i="1" dirty="0">
                <a:solidFill>
                  <a:srgbClr val="FFFF00"/>
                </a:solidFill>
                <a:latin typeface="IBM Plex Sans"/>
              </a:rPr>
              <a:t> Pass A, and indicates this to the Pass Manager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35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0" dirty="0">
                <a:latin typeface="IBM Plex Sans" panose="020B0503050203000203" pitchFamily="34" charset="77"/>
              </a:rPr>
              <a:t>The circuit is internally represented as a</a:t>
            </a:r>
            <a:br>
              <a:rPr lang="en-US" sz="1200" i="0" dirty="0">
                <a:latin typeface="IBM Plex Sans" panose="020B0503050203000203" pitchFamily="34" charset="77"/>
              </a:rPr>
            </a:br>
            <a:r>
              <a:rPr lang="en-US" sz="1200" i="0" dirty="0">
                <a:latin typeface="IBM Plex Sans" panose="020B0503050203000203" pitchFamily="34" charset="77"/>
              </a:rPr>
              <a:t>Directed Acyclic Graph (</a:t>
            </a:r>
            <a:r>
              <a:rPr lang="en-US" sz="1200" b="1" i="0" dirty="0">
                <a:latin typeface="IBM Plex Sans" panose="020B0503050203000203" pitchFamily="34" charset="77"/>
              </a:rPr>
              <a:t>DAG</a:t>
            </a:r>
            <a:r>
              <a:rPr lang="en-US" sz="1200" i="0" dirty="0">
                <a:latin typeface="IBM Plex Sans" panose="020B0503050203000203" pitchFamily="34" charset="77"/>
              </a:rPr>
              <a:t>)</a:t>
            </a:r>
            <a:endParaRPr lang="en-US" i="0" dirty="0">
              <a:solidFill>
                <a:srgbClr val="FFFF00"/>
              </a:solidFill>
              <a:latin typeface="IBM Plex Sans" panose="020B0503050203000203" pitchFamily="34" charset="7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 panose="020B0503050203000203" pitchFamily="34" charset="77"/>
              </a:rPr>
              <a:t>Dataflow and dependencies are explicit, so easier to manipulate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 panose="020B0503050203000203" pitchFamily="34" charset="77"/>
              </a:rPr>
              <a:t>Green: Input nodes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 panose="020B0503050203000203" pitchFamily="34" charset="77"/>
              </a:rPr>
              <a:t>Red: Output nodes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 panose="020B0503050203000203" pitchFamily="34" charset="77"/>
              </a:rPr>
              <a:t>Blue: Operations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005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true at </a:t>
            </a:r>
            <a:r>
              <a:rPr lang="en-US" dirty="0" err="1"/>
              <a:t>Qiskit</a:t>
            </a:r>
            <a:r>
              <a:rPr lang="en-US" dirty="0"/>
              <a:t>-terra 8.0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842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75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presentation holds for the following versions (current stable – July 2019):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qiskit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': '0.10.4',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qiskit-aer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': '0.2.1',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qiskit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ibmq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-provider': '0.2.2',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qiskit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-terra': '0.8.2'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8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classical scenario, we do optimizations all the time.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Deadcode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Loop unfolding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Unused variables</a:t>
            </a:r>
          </a:p>
          <a:p>
            <a:pPr marL="171450" indent="-171450">
              <a:buFontTx/>
              <a:buChar char="-"/>
            </a:pPr>
            <a:r>
              <a:rPr lang="en-US" dirty="0"/>
              <a:t>Ahead computations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446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Idle/combine gates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Cnot</a:t>
            </a:r>
            <a:r>
              <a:rPr lang="en-US" dirty="0"/>
              <a:t> cancelation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H gate cancelation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564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- 0-operand 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zero-address machines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- 1-operand 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one-address machines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so called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Accumulator machine"/>
              </a:rPr>
              <a:t>accumulator machines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- 3-operand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989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Controlled Z: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- Using 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Hadamard (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) 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gate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br>
              <a:rPr lang="en-US" dirty="0"/>
            </a:br>
            <a:r>
              <a:rPr lang="en-US" dirty="0"/>
              <a:t> -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2-parameter 1-pulse single qubit gate</a:t>
            </a:r>
          </a:p>
          <a:p>
            <a:r>
              <a:rPr lang="en-US" dirty="0"/>
              <a:t> - Unitary gate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803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006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0272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671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3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10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8177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53569"/>
            <a:ext cx="11582400" cy="5964767"/>
          </a:xfrm>
        </p:spPr>
        <p:txBody>
          <a:bodyPr/>
          <a:lstStyle>
            <a:lvl1pPr>
              <a:lnSpc>
                <a:spcPct val="90000"/>
              </a:lnSpc>
              <a:defRPr sz="128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Quantum Computing and IBM Q: An Introduction.</a:t>
            </a:r>
          </a:p>
        </p:txBody>
      </p:sp>
    </p:spTree>
    <p:extLst>
      <p:ext uri="{BB962C8B-B14F-4D97-AF65-F5344CB8AC3E}">
        <p14:creationId xmlns:p14="http://schemas.microsoft.com/office/powerpoint/2010/main" val="500217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304800" y="6437376"/>
            <a:ext cx="8534400" cy="18288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71708"/>
            <a:ext cx="5486401" cy="597245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91749" y="6273801"/>
            <a:ext cx="695452" cy="2819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67"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991669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Quantum Computing and IBM Q: An Introduction            #IBMQ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400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80417"/>
            <a:ext cx="5486400" cy="1338409"/>
          </a:xfrm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2072640"/>
            <a:ext cx="5486400" cy="414528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28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80417"/>
            <a:ext cx="5486400" cy="1338409"/>
          </a:xfrm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2072640"/>
            <a:ext cx="5486400" cy="414528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28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53569"/>
            <a:ext cx="11582400" cy="5964767"/>
          </a:xfrm>
        </p:spPr>
        <p:txBody>
          <a:bodyPr/>
          <a:lstStyle>
            <a:lvl1pPr>
              <a:lnSpc>
                <a:spcPct val="90000"/>
              </a:lnSpc>
              <a:defRPr sz="1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6916616" cy="6027740"/>
          </a:xfrm>
        </p:spPr>
        <p:txBody>
          <a:bodyPr/>
          <a:lstStyle>
            <a:lvl1pPr marL="156629" indent="-156629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5590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5486400" cy="57707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658368"/>
            <a:ext cx="5486400" cy="5599640"/>
          </a:xfrm>
        </p:spPr>
        <p:txBody>
          <a:bodyPr/>
          <a:lstStyle>
            <a:lvl1pPr>
              <a:spcBef>
                <a:spcPts val="1467"/>
              </a:spcBef>
              <a:spcAft>
                <a:spcPts val="0"/>
              </a:spcAft>
              <a:defRPr/>
            </a:lvl1pPr>
            <a:lvl2pPr>
              <a:spcBef>
                <a:spcPts val="1467"/>
              </a:spcBef>
              <a:defRPr/>
            </a:lvl2pPr>
            <a:lvl3pPr>
              <a:spcBef>
                <a:spcPts val="1467"/>
              </a:spcBef>
              <a:defRPr/>
            </a:lvl3pPr>
            <a:lvl4pPr>
              <a:spcBef>
                <a:spcPts val="1467"/>
              </a:spcBef>
              <a:defRPr/>
            </a:lvl4pPr>
            <a:lvl5pPr>
              <a:spcBef>
                <a:spcPts val="1467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7418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2791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400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8534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57960"/>
            <a:ext cx="5486400" cy="4786208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61"/>
            <a:ext cx="5486400" cy="478620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6695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04800" y="1327358"/>
            <a:ext cx="5486400" cy="4916809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400800" y="1488865"/>
            <a:ext cx="5486400" cy="475530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8534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59"/>
            <a:ext cx="2438400" cy="4786207"/>
          </a:xfrm>
        </p:spPr>
        <p:txBody>
          <a:bodyPr/>
          <a:lstStyle>
            <a:lvl1pPr>
              <a:spcBef>
                <a:spcPts val="1467"/>
              </a:spcBef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5486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0"/>
            <a:ext cx="5486400" cy="478112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39"/>
            <a:ext cx="2438400" cy="4781127"/>
          </a:xfrm>
        </p:spPr>
        <p:txBody>
          <a:bodyPr/>
          <a:lstStyle>
            <a:lvl1pPr>
              <a:spcBef>
                <a:spcPts val="1467"/>
              </a:spcBef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63039"/>
            <a:ext cx="2438400" cy="478112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377696"/>
            <a:ext cx="5486400" cy="4754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 defTabSz="914377"/>
            <a:endParaRPr lang="en-US" sz="16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377696"/>
            <a:ext cx="5486400" cy="4754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99617"/>
            <a:ext cx="5486400" cy="466859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467"/>
              </a:spcBef>
              <a:buFontTx/>
              <a:buNone/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47287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0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1" y="3429000"/>
            <a:ext cx="6096000" cy="3429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43841"/>
            <a:ext cx="5486400" cy="400049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1"/>
            <a:ext cx="5486400" cy="465164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342900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6096000" y="0"/>
            <a:ext cx="3048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1" y="3429000"/>
            <a:ext cx="6096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342900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6096000" y="0"/>
            <a:ext cx="3048000" cy="342900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3429001"/>
            <a:ext cx="6096000" cy="2815167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6095999" cy="342900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3997" y="3429000"/>
            <a:ext cx="3048000" cy="342900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3048000" y="3429000"/>
            <a:ext cx="3048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2" y="3429000"/>
            <a:ext cx="3047996" cy="3429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3429000"/>
            <a:ext cx="3048000" cy="342900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342900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6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1720852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3810000"/>
            <a:ext cx="3048000" cy="3048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333">
                <a:solidFill>
                  <a:schemeClr val="bg2"/>
                </a:solidFill>
              </a:defRPr>
            </a:lvl2pPr>
            <a:lvl3pPr>
              <a:defRPr sz="1333">
                <a:solidFill>
                  <a:schemeClr val="bg2"/>
                </a:solidFill>
              </a:defRPr>
            </a:lvl3pPr>
            <a:lvl4pPr>
              <a:defRPr sz="1333">
                <a:solidFill>
                  <a:schemeClr val="bg2"/>
                </a:solidFill>
              </a:defRPr>
            </a:lvl4pPr>
            <a:lvl5pPr>
              <a:defRPr sz="1333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3048000" cy="685800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2133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3048000" y="0"/>
            <a:ext cx="3048000" cy="6858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6096000" y="0"/>
            <a:ext cx="3048000" cy="6858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9144000" y="0"/>
            <a:ext cx="3048000" cy="68580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88651"/>
            <a:ext cx="2438400" cy="4605867"/>
          </a:xfrm>
        </p:spPr>
        <p:txBody>
          <a:bodyPr/>
          <a:lstStyle>
            <a:lvl1pPr>
              <a:defRPr sz="1867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352800" y="889000"/>
            <a:ext cx="8534400" cy="50990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72167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88651"/>
            <a:ext cx="2438400" cy="4605867"/>
          </a:xfrm>
        </p:spPr>
        <p:txBody>
          <a:bodyPr/>
          <a:lstStyle>
            <a:lvl1pPr>
              <a:defRPr sz="1867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63040"/>
            <a:ext cx="2438400" cy="4669536"/>
          </a:xfrm>
        </p:spPr>
        <p:txBody>
          <a:bodyPr/>
          <a:lstStyle>
            <a:lvl1pPr>
              <a:defRPr sz="2133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352800" y="1499616"/>
            <a:ext cx="2438400" cy="4608576"/>
          </a:xfrm>
        </p:spPr>
        <p:txBody>
          <a:bodyPr/>
          <a:lstStyle>
            <a:lvl1pPr>
              <a:defRPr sz="1867"/>
            </a:lvl1pPr>
            <a:lvl2pPr marL="0" indent="0">
              <a:buNone/>
              <a:defRPr sz="1333"/>
            </a:lvl2pPr>
            <a:lvl3pPr>
              <a:defRPr sz="1333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63040"/>
            <a:ext cx="2438400" cy="4669536"/>
          </a:xfrm>
        </p:spPr>
        <p:txBody>
          <a:bodyPr/>
          <a:lstStyle>
            <a:lvl1pPr>
              <a:defRPr sz="2133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352800" y="1488017"/>
            <a:ext cx="2438400" cy="4608576"/>
          </a:xfrm>
        </p:spPr>
        <p:txBody>
          <a:bodyPr/>
          <a:lstStyle>
            <a:lvl1pPr>
              <a:defRPr sz="1867"/>
            </a:lvl1pPr>
            <a:lvl2pPr marL="0" indent="0">
              <a:buNone/>
              <a:defRPr sz="1333"/>
            </a:lvl2pPr>
            <a:lvl3pPr>
              <a:defRPr sz="1333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267189" y="1402080"/>
            <a:ext cx="5620011" cy="4608576"/>
          </a:xfrm>
        </p:spPr>
        <p:txBody>
          <a:bodyPr/>
          <a:lstStyle>
            <a:lvl1pPr marL="156629" indent="-156629">
              <a:tabLst/>
              <a:defRPr sz="3200"/>
            </a:lvl1pPr>
            <a:lvl2pPr marL="0" indent="0"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256033"/>
            <a:ext cx="2438400" cy="5878660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3352800" y="300567"/>
            <a:ext cx="8534400" cy="6129867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Quantum Computing and IBM Q: An Introduction            #IBMQ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5240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 sz="1467"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4604" y="2914867"/>
            <a:ext cx="1722792" cy="7014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ection, title, text (four columns)"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Title Text"/>
          <p:cNvSpPr txBox="1">
            <a:spLocks noGrp="1"/>
          </p:cNvSpPr>
          <p:nvPr>
            <p:ph type="title"/>
          </p:nvPr>
        </p:nvSpPr>
        <p:spPr>
          <a:xfrm>
            <a:off x="304800" y="548641"/>
            <a:ext cx="8534400" cy="85344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76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00800" y="1457959"/>
            <a:ext cx="2438400" cy="47862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133">
                <a:solidFill>
                  <a:srgbClr val="000000"/>
                </a:solidFill>
              </a:defRPr>
            </a:lvl1pPr>
            <a:lvl2pPr marL="0" indent="0">
              <a:buSzTx/>
              <a:buNone/>
              <a:defRPr sz="2133">
                <a:solidFill>
                  <a:srgbClr val="000000"/>
                </a:solidFill>
              </a:defRPr>
            </a:lvl2pPr>
            <a:lvl3pPr marL="634021" indent="-335580">
              <a:defRPr sz="2133">
                <a:solidFill>
                  <a:srgbClr val="000000"/>
                </a:solidFill>
              </a:defRPr>
            </a:lvl3pPr>
            <a:lvl4pPr marL="935927" indent="-326343">
              <a:defRPr sz="2133">
                <a:solidFill>
                  <a:srgbClr val="000000"/>
                </a:solidFill>
              </a:defRPr>
            </a:lvl4pPr>
            <a:lvl5pPr marL="1175875" indent="-335580">
              <a:defRPr sz="2133"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3"/>
            <a:ext cx="5486400" cy="40005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11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65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59"/>
            <a:ext cx="2438400" cy="478620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16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66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57959"/>
            <a:ext cx="2438400" cy="478620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16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67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57959"/>
            <a:ext cx="2438400" cy="478620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1600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7_Copy + half-image_Right"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Think 2018 / DOC ID / Month XX, 2018 / © 2018 IBM Corporation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tx1"/>
          </a:solidFill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256032"/>
            <a:ext cx="5486400" cy="590931"/>
          </a:xfrm>
        </p:spPr>
        <p:txBody>
          <a:bodyPr>
            <a:spAutoFit/>
          </a:bodyPr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267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32pt title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304800" y="707137"/>
            <a:ext cx="5486400" cy="3326423"/>
          </a:xfrm>
        </p:spPr>
        <p:txBody>
          <a:bodyPr vert="horz" lIns="0" tIns="365760" rIns="0" bIns="0" rtlCol="0">
            <a:spAutoFit/>
          </a:bodyPr>
          <a:lstStyle>
            <a:lvl1pPr>
              <a:defRPr lang="en-US" sz="3200" dirty="0" smtClean="0">
                <a:solidFill>
                  <a:schemeClr val="bg2"/>
                </a:solidFill>
              </a:defRPr>
            </a:lvl1pPr>
            <a:lvl2pPr>
              <a:defRPr lang="en-US" sz="3200" dirty="0" smtClean="0">
                <a:solidFill>
                  <a:schemeClr val="bg2"/>
                </a:solidFill>
              </a:defRPr>
            </a:lvl2pPr>
            <a:lvl3pPr>
              <a:defRPr lang="en-US" sz="2933" dirty="0" smtClean="0">
                <a:solidFill>
                  <a:schemeClr val="bg2"/>
                </a:solidFill>
              </a:defRPr>
            </a:lvl3pPr>
            <a:lvl4pPr>
              <a:defRPr lang="en-US" sz="2933" dirty="0" smtClean="0">
                <a:solidFill>
                  <a:schemeClr val="bg2"/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24521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7_fact, number, pic_Gray90_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ltGray">
          <a:xfrm>
            <a:off x="0" y="0"/>
            <a:ext cx="6096000" cy="6858000"/>
          </a:xfrm>
          <a:prstGeom prst="rect">
            <a:avLst/>
          </a:prstGeom>
          <a:solidFill>
            <a:srgbClr val="252525"/>
          </a:solidFill>
        </p:spPr>
        <p:txBody>
          <a:bodyPr wrap="square" lIns="0" tIns="0" rIns="0" bIns="0" rtlCol="0" anchor="ctr">
            <a:noAutofit/>
          </a:bodyPr>
          <a:lstStyle/>
          <a:p>
            <a:pPr algn="ctr" defTabSz="914377"/>
            <a:endParaRPr lang="en-US" sz="16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59250"/>
            <a:ext cx="5477933" cy="1034129"/>
          </a:xfrm>
        </p:spPr>
        <p:txBody>
          <a:bodyPr wrap="square">
            <a:spAutoFit/>
          </a:bodyPr>
          <a:lstStyle>
            <a:lvl1pPr>
              <a:defRPr sz="3733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Think 2018 / DOC ID / Month XX, 2018 / © 2018 IBM Corporation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3362241"/>
            <a:ext cx="5486400" cy="1772793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128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tx1"/>
          </a:solidFill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7_Copy + 1/4 Image_Right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Think 2018 / DOC ID / Month XX, 2018 / © 2018 IBM Corporation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3048000" cy="6858000"/>
          </a:xfrm>
          <a:solidFill>
            <a:srgbClr val="252525"/>
          </a:solidFill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256032"/>
            <a:ext cx="7349067" cy="590931"/>
          </a:xfrm>
        </p:spPr>
        <p:txBody>
          <a:bodyPr wrap="square">
            <a:spAutoFit/>
          </a:bodyPr>
          <a:lstStyle>
            <a:lvl1pPr>
              <a:defRPr sz="4267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32pt title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304800" y="707137"/>
            <a:ext cx="7349067" cy="2833981"/>
          </a:xfrm>
        </p:spPr>
        <p:txBody>
          <a:bodyPr vert="horz" lIns="0" tIns="365760" rIns="0" bIns="0" rtlCol="0">
            <a:spAutoFit/>
          </a:bodyPr>
          <a:lstStyle>
            <a:lvl1pPr>
              <a:defRPr lang="en-US" sz="3200" dirty="0" smtClean="0"/>
            </a:lvl1pPr>
            <a:lvl2pPr>
              <a:defRPr lang="en-US" sz="3200" dirty="0" smtClean="0"/>
            </a:lvl2pPr>
            <a:lvl3pPr>
              <a:defRPr lang="en-US" sz="2933" dirty="0" smtClean="0"/>
            </a:lvl3pPr>
            <a:lvl4pPr>
              <a:defRPr lang="en-US" sz="2933" dirty="0" smtClean="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304800" y="6437376"/>
            <a:ext cx="8534400" cy="18288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71708"/>
            <a:ext cx="5486401" cy="597245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91749" y="6273801"/>
            <a:ext cx="695452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53541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67">
                <a:solidFill>
                  <a:schemeClr val="bg2"/>
                </a:solidFill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991669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26695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Quantum Computing and IBM Q: An Introduction            #IBMQ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400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30207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80417"/>
            <a:ext cx="5486400" cy="1338409"/>
          </a:xfrm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2072640"/>
            <a:ext cx="5486400" cy="414528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28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33480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80417"/>
            <a:ext cx="5486400" cy="1338409"/>
          </a:xfrm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2072640"/>
            <a:ext cx="5486400" cy="414528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28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1741925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53569"/>
            <a:ext cx="11582400" cy="5964767"/>
          </a:xfrm>
        </p:spPr>
        <p:txBody>
          <a:bodyPr/>
          <a:lstStyle>
            <a:lvl1pPr>
              <a:lnSpc>
                <a:spcPct val="90000"/>
              </a:lnSpc>
              <a:defRPr sz="1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127656663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6916616" cy="6027740"/>
          </a:xfrm>
        </p:spPr>
        <p:txBody>
          <a:bodyPr/>
          <a:lstStyle>
            <a:lvl1pPr marL="156629" indent="-156629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244587681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5486400" cy="57707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658368"/>
            <a:ext cx="5486400" cy="5599640"/>
          </a:xfrm>
        </p:spPr>
        <p:txBody>
          <a:bodyPr/>
          <a:lstStyle>
            <a:lvl1pPr>
              <a:spcBef>
                <a:spcPts val="1467"/>
              </a:spcBef>
              <a:spcAft>
                <a:spcPts val="0"/>
              </a:spcAft>
              <a:defRPr/>
            </a:lvl1pPr>
            <a:lvl2pPr>
              <a:spcBef>
                <a:spcPts val="1467"/>
              </a:spcBef>
              <a:defRPr/>
            </a:lvl2pPr>
            <a:lvl3pPr>
              <a:spcBef>
                <a:spcPts val="1467"/>
              </a:spcBef>
              <a:defRPr/>
            </a:lvl3pPr>
            <a:lvl4pPr>
              <a:spcBef>
                <a:spcPts val="1467"/>
              </a:spcBef>
              <a:defRPr/>
            </a:lvl4pPr>
            <a:lvl5pPr>
              <a:spcBef>
                <a:spcPts val="1467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7418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833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97983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2791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400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47301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8534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57960"/>
            <a:ext cx="5486400" cy="4786208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61"/>
            <a:ext cx="5486400" cy="478620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72342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6695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04800" y="1327358"/>
            <a:ext cx="5486400" cy="4916809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400800" y="1488865"/>
            <a:ext cx="5486400" cy="475530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51189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8534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59"/>
            <a:ext cx="2438400" cy="4786207"/>
          </a:xfrm>
        </p:spPr>
        <p:txBody>
          <a:bodyPr/>
          <a:lstStyle>
            <a:lvl1pPr>
              <a:spcBef>
                <a:spcPts val="1467"/>
              </a:spcBef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4686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5486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0"/>
            <a:ext cx="5486400" cy="478112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65839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39"/>
            <a:ext cx="2438400" cy="4781127"/>
          </a:xfrm>
        </p:spPr>
        <p:txBody>
          <a:bodyPr/>
          <a:lstStyle>
            <a:lvl1pPr>
              <a:spcBef>
                <a:spcPts val="1467"/>
              </a:spcBef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63039"/>
            <a:ext cx="2438400" cy="478112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13784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377696"/>
            <a:ext cx="5486400" cy="4754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11844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6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377696"/>
            <a:ext cx="5486400" cy="4754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99617"/>
            <a:ext cx="5486400" cy="466859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467"/>
              </a:spcBef>
              <a:buFontTx/>
              <a:buNone/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7434462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321924323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1782382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5664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0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161159108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1" y="3429000"/>
            <a:ext cx="6096000" cy="3429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43841"/>
            <a:ext cx="5486400" cy="400049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1"/>
            <a:ext cx="5486400" cy="465164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342900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6096000" y="0"/>
            <a:ext cx="3048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5070527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1" y="3429000"/>
            <a:ext cx="6096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342900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6096000" y="0"/>
            <a:ext cx="3048000" cy="342900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3429001"/>
            <a:ext cx="6096000" cy="2815167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6095999" cy="342900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73476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3997" y="3429000"/>
            <a:ext cx="3048000" cy="342900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3048000" y="3429000"/>
            <a:ext cx="3048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2" y="3429000"/>
            <a:ext cx="3047996" cy="3429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3429000"/>
            <a:ext cx="3048000" cy="342900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342900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6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7994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1720852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94646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3810000"/>
            <a:ext cx="3048000" cy="3048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333">
                <a:solidFill>
                  <a:schemeClr val="bg2"/>
                </a:solidFill>
              </a:defRPr>
            </a:lvl2pPr>
            <a:lvl3pPr>
              <a:defRPr sz="1333">
                <a:solidFill>
                  <a:schemeClr val="bg2"/>
                </a:solidFill>
              </a:defRPr>
            </a:lvl3pPr>
            <a:lvl4pPr>
              <a:defRPr sz="1333">
                <a:solidFill>
                  <a:schemeClr val="bg2"/>
                </a:solidFill>
              </a:defRPr>
            </a:lvl4pPr>
            <a:lvl5pPr>
              <a:defRPr sz="1333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128630562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3048000" cy="685800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2133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3048000" y="0"/>
            <a:ext cx="3048000" cy="6858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6096000" y="0"/>
            <a:ext cx="3048000" cy="6858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9144000" y="0"/>
            <a:ext cx="3048000" cy="68580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71435000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77695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88651"/>
            <a:ext cx="2438400" cy="4605867"/>
          </a:xfrm>
        </p:spPr>
        <p:txBody>
          <a:bodyPr/>
          <a:lstStyle>
            <a:lvl1pPr>
              <a:defRPr sz="1867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352800" y="889000"/>
            <a:ext cx="8534400" cy="50990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16488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88651"/>
            <a:ext cx="2438400" cy="4605867"/>
          </a:xfrm>
        </p:spPr>
        <p:txBody>
          <a:bodyPr/>
          <a:lstStyle>
            <a:lvl1pPr>
              <a:defRPr sz="1867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820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6346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63040"/>
            <a:ext cx="2438400" cy="4669536"/>
          </a:xfrm>
        </p:spPr>
        <p:txBody>
          <a:bodyPr/>
          <a:lstStyle>
            <a:lvl1pPr>
              <a:defRPr sz="2133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352800" y="1499616"/>
            <a:ext cx="2438400" cy="4608576"/>
          </a:xfrm>
        </p:spPr>
        <p:txBody>
          <a:bodyPr/>
          <a:lstStyle>
            <a:lvl1pPr>
              <a:defRPr sz="1867"/>
            </a:lvl1pPr>
            <a:lvl2pPr marL="0" indent="0">
              <a:buNone/>
              <a:defRPr sz="1333"/>
            </a:lvl2pPr>
            <a:lvl3pPr>
              <a:defRPr sz="1333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780811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63040"/>
            <a:ext cx="2438400" cy="4669536"/>
          </a:xfrm>
        </p:spPr>
        <p:txBody>
          <a:bodyPr/>
          <a:lstStyle>
            <a:lvl1pPr>
              <a:defRPr sz="2133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352800" y="1488017"/>
            <a:ext cx="2438400" cy="4608576"/>
          </a:xfrm>
        </p:spPr>
        <p:txBody>
          <a:bodyPr/>
          <a:lstStyle>
            <a:lvl1pPr>
              <a:defRPr sz="1867"/>
            </a:lvl1pPr>
            <a:lvl2pPr marL="0" indent="0">
              <a:buNone/>
              <a:defRPr sz="1333"/>
            </a:lvl2pPr>
            <a:lvl3pPr>
              <a:defRPr sz="1333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267189" y="1402080"/>
            <a:ext cx="5620011" cy="4608576"/>
          </a:xfrm>
        </p:spPr>
        <p:txBody>
          <a:bodyPr/>
          <a:lstStyle>
            <a:lvl1pPr marL="156629" indent="-156629">
              <a:tabLst/>
              <a:defRPr sz="3200"/>
            </a:lvl1pPr>
            <a:lvl2pPr marL="0" indent="0"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61679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256033"/>
            <a:ext cx="2438400" cy="5878660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3352800" y="300567"/>
            <a:ext cx="8534400" cy="6129867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74051507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127199336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432683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Quantum Computing and IBM Q: An Introduction            #IBMQ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5240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 sz="1467"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406775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4604" y="2914867"/>
            <a:ext cx="1722792" cy="70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586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54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46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29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31" Type="http://schemas.openxmlformats.org/officeDocument/2006/relationships/slideLayout" Target="../slideLayouts/slideLayout43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4.xml"/><Relationship Id="rId18" Type="http://schemas.openxmlformats.org/officeDocument/2006/relationships/slideLayout" Target="../slideLayouts/slideLayout69.xml"/><Relationship Id="rId26" Type="http://schemas.openxmlformats.org/officeDocument/2006/relationships/slideLayout" Target="../slideLayouts/slideLayout77.xml"/><Relationship Id="rId3" Type="http://schemas.openxmlformats.org/officeDocument/2006/relationships/slideLayout" Target="../slideLayouts/slideLayout54.xml"/><Relationship Id="rId21" Type="http://schemas.openxmlformats.org/officeDocument/2006/relationships/slideLayout" Target="../slideLayouts/slideLayout72.xml"/><Relationship Id="rId34" Type="http://schemas.openxmlformats.org/officeDocument/2006/relationships/slideLayout" Target="../slideLayouts/slideLayout85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5" Type="http://schemas.openxmlformats.org/officeDocument/2006/relationships/slideLayout" Target="../slideLayouts/slideLayout76.xml"/><Relationship Id="rId33" Type="http://schemas.openxmlformats.org/officeDocument/2006/relationships/slideLayout" Target="../slideLayouts/slideLayout84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80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24" Type="http://schemas.openxmlformats.org/officeDocument/2006/relationships/slideLayout" Target="../slideLayouts/slideLayout75.xml"/><Relationship Id="rId32" Type="http://schemas.openxmlformats.org/officeDocument/2006/relationships/slideLayout" Target="../slideLayouts/slideLayout83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23" Type="http://schemas.openxmlformats.org/officeDocument/2006/relationships/slideLayout" Target="../slideLayouts/slideLayout74.xml"/><Relationship Id="rId28" Type="http://schemas.openxmlformats.org/officeDocument/2006/relationships/slideLayout" Target="../slideLayouts/slideLayout79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70.xml"/><Relationship Id="rId31" Type="http://schemas.openxmlformats.org/officeDocument/2006/relationships/slideLayout" Target="../slideLayouts/slideLayout82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Relationship Id="rId22" Type="http://schemas.openxmlformats.org/officeDocument/2006/relationships/slideLayout" Target="../slideLayouts/slideLayout73.xml"/><Relationship Id="rId27" Type="http://schemas.openxmlformats.org/officeDocument/2006/relationships/slideLayout" Target="../slideLayouts/slideLayout78.xml"/><Relationship Id="rId30" Type="http://schemas.openxmlformats.org/officeDocument/2006/relationships/slideLayout" Target="../slideLayouts/slideLayout81.xml"/><Relationship Id="rId35" Type="http://schemas.openxmlformats.org/officeDocument/2006/relationships/slideLayout" Target="../slideLayouts/slideLayout86.xml"/><Relationship Id="rId8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0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98813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0" y="256033"/>
            <a:ext cx="5486400" cy="600032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144000" y="6435307"/>
            <a:ext cx="27432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defTabSz="914377"/>
            <a:fld id="{3FD999D4-B456-9943-89B7-30D56181CE18}" type="slidenum">
              <a:rPr lang="en-US" smtClean="0">
                <a:solidFill>
                  <a:srgbClr val="FFFFFF"/>
                </a:solidFill>
              </a:rPr>
              <a:pPr defTabSz="91437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304800" y="6435307"/>
            <a:ext cx="85344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67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defTabSz="914377"/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329780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</p:sldLayoutIdLst>
  <p:hf sldNum="0" hdr="0" dt="0"/>
  <p:txStyles>
    <p:titleStyle>
      <a:lvl1pPr algn="l" defTabSz="609585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2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609585" rtl="0" eaLnBrk="1" latinLnBrk="0" hangingPunct="1">
        <a:lnSpc>
          <a:spcPct val="100000"/>
        </a:lnSpc>
        <a:spcBef>
          <a:spcPts val="1467"/>
        </a:spcBef>
        <a:buFont typeface="Arial"/>
        <a:buNone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1pPr>
      <a:lvl2pPr marL="230712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2pPr>
      <a:lvl3pPr marL="529153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•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3pPr>
      <a:lvl4pPr marL="833946" indent="-224361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4pPr>
      <a:lvl5pPr marL="1071007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»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98813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0" y="256033"/>
            <a:ext cx="5486400" cy="600032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144000" y="6435307"/>
            <a:ext cx="27432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304800" y="6435307"/>
            <a:ext cx="85344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67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3521430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  <p:sldLayoutId id="2147483722" r:id="rId18"/>
    <p:sldLayoutId id="2147483723" r:id="rId19"/>
    <p:sldLayoutId id="2147483724" r:id="rId20"/>
    <p:sldLayoutId id="2147483725" r:id="rId21"/>
    <p:sldLayoutId id="2147483726" r:id="rId22"/>
    <p:sldLayoutId id="2147483727" r:id="rId23"/>
    <p:sldLayoutId id="2147483728" r:id="rId24"/>
    <p:sldLayoutId id="2147483729" r:id="rId25"/>
    <p:sldLayoutId id="2147483730" r:id="rId26"/>
    <p:sldLayoutId id="2147483731" r:id="rId27"/>
    <p:sldLayoutId id="2147483732" r:id="rId28"/>
    <p:sldLayoutId id="2147483733" r:id="rId29"/>
    <p:sldLayoutId id="2147483734" r:id="rId30"/>
    <p:sldLayoutId id="2147483735" r:id="rId31"/>
    <p:sldLayoutId id="2147483736" r:id="rId32"/>
    <p:sldLayoutId id="2147483737" r:id="rId33"/>
    <p:sldLayoutId id="2147483738" r:id="rId34"/>
    <p:sldLayoutId id="2147483739" r:id="rId35"/>
  </p:sldLayoutIdLst>
  <p:hf sldNum="0" hdr="0" dt="0"/>
  <p:txStyles>
    <p:titleStyle>
      <a:lvl1pPr algn="l" defTabSz="609585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2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609585" rtl="0" eaLnBrk="1" latinLnBrk="0" hangingPunct="1">
        <a:lnSpc>
          <a:spcPct val="100000"/>
        </a:lnSpc>
        <a:spcBef>
          <a:spcPts val="1467"/>
        </a:spcBef>
        <a:buFont typeface="Arial"/>
        <a:buNone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1pPr>
      <a:lvl2pPr marL="230712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2pPr>
      <a:lvl3pPr marL="529153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•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3pPr>
      <a:lvl4pPr marL="833946" indent="-224361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4pPr>
      <a:lvl5pPr marL="1071007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»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9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9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23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5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47F22B-BBCA-7147-B144-E03B49F0E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240" y="1"/>
            <a:ext cx="10310392" cy="68735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4" y="271709"/>
            <a:ext cx="6996110" cy="5972459"/>
          </a:xfrm>
        </p:spPr>
        <p:txBody>
          <a:bodyPr/>
          <a:lstStyle/>
          <a:p>
            <a:r>
              <a:rPr lang="en-US" sz="4800" dirty="0" err="1"/>
              <a:t>Qiskit</a:t>
            </a:r>
            <a:r>
              <a:rPr lang="en-US" sz="4800" dirty="0"/>
              <a:t> Circuit</a:t>
            </a:r>
            <a:br>
              <a:rPr lang="en-US" sz="4800" dirty="0"/>
            </a:br>
            <a:r>
              <a:rPr lang="en-US" sz="4800" dirty="0"/>
              <a:t>Compilation in-depth</a:t>
            </a:r>
            <a:br>
              <a:rPr lang="en-US" dirty="0"/>
            </a:br>
            <a:r>
              <a:rPr lang="en-US" b="0" dirty="0"/>
              <a:t>—</a:t>
            </a:r>
            <a:br>
              <a:rPr lang="en-US" b="0" dirty="0"/>
            </a:br>
            <a:r>
              <a:rPr lang="en-US" dirty="0"/>
              <a:t>Luciano Bello</a:t>
            </a:r>
            <a:br>
              <a:rPr lang="en-US" sz="2667" dirty="0"/>
            </a:br>
            <a:r>
              <a:rPr lang="en-US" sz="2667" dirty="0"/>
              <a:t>IBM Research</a:t>
            </a:r>
            <a:br>
              <a:rPr lang="en-US" sz="2667" dirty="0"/>
            </a:br>
            <a:br>
              <a:rPr lang="en-US" sz="2667" dirty="0"/>
            </a:br>
            <a:r>
              <a:rPr lang="en-US" sz="2667" dirty="0"/>
              <a:t>       @</a:t>
            </a:r>
            <a:r>
              <a:rPr lang="en-US" sz="2667" dirty="0" err="1"/>
              <a:t>microluciano</a:t>
            </a:r>
            <a:br>
              <a:rPr lang="en-US" sz="2667" dirty="0"/>
            </a:br>
            <a:r>
              <a:rPr lang="en-US" sz="2667" dirty="0"/>
              <a:t>       @</a:t>
            </a:r>
            <a:r>
              <a:rPr lang="en-US" sz="2667" dirty="0" err="1"/>
              <a:t>qiskit</a:t>
            </a:r>
            <a:br>
              <a:rPr lang="en-US" sz="2667" dirty="0"/>
            </a:br>
            <a:br>
              <a:rPr lang="en-US" sz="2667" dirty="0"/>
            </a:br>
            <a:br>
              <a:rPr lang="en-US" sz="2667" dirty="0"/>
            </a:br>
            <a:r>
              <a:rPr lang="en-US" sz="2667" dirty="0"/>
              <a:t>			</a:t>
            </a:r>
            <a:r>
              <a:rPr lang="en-US" sz="2667" dirty="0" err="1"/>
              <a:t>ibm.biz</a:t>
            </a:r>
            <a:r>
              <a:rPr lang="en-US" sz="2667" dirty="0"/>
              <a:t>/</a:t>
            </a:r>
            <a:r>
              <a:rPr lang="en-US" sz="2667" dirty="0" err="1"/>
              <a:t>qiskit</a:t>
            </a:r>
            <a:r>
              <a:rPr lang="en-US" sz="2667" dirty="0"/>
              <a:t>-workshop</a:t>
            </a:r>
            <a:br>
              <a:rPr lang="en-US" sz="2667" dirty="0"/>
            </a:br>
            <a:r>
              <a:rPr lang="en-US" sz="2667" dirty="0"/>
              <a:t>			quantum-</a:t>
            </a:r>
            <a:r>
              <a:rPr lang="en-US" sz="2667" dirty="0" err="1"/>
              <a:t>computing.ibm.com</a:t>
            </a:r>
            <a:br>
              <a:rPr lang="en-US" sz="2667" dirty="0"/>
            </a:br>
            <a:r>
              <a:rPr lang="en-US" sz="2667" dirty="0"/>
              <a:t>			</a:t>
            </a:r>
            <a:r>
              <a:rPr lang="en-US" sz="2667" dirty="0" err="1"/>
              <a:t>research.ibm.com</a:t>
            </a:r>
            <a:r>
              <a:rPr lang="en-US" sz="2667" dirty="0"/>
              <a:t>/</a:t>
            </a:r>
            <a:r>
              <a:rPr lang="en-US" sz="2667" dirty="0" err="1"/>
              <a:t>ibm</a:t>
            </a:r>
            <a:r>
              <a:rPr lang="en-US" sz="2667" dirty="0"/>
              <a:t>-q/</a:t>
            </a:r>
            <a:br>
              <a:rPr lang="en-US" sz="2667" dirty="0"/>
            </a:br>
            <a:r>
              <a:rPr lang="en-US" sz="2667" dirty="0"/>
              <a:t>			</a:t>
            </a:r>
            <a:r>
              <a:rPr lang="en-US" sz="2667" dirty="0" err="1"/>
              <a:t>qiskit.org</a:t>
            </a:r>
            <a:endParaRPr lang="en-US" b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94A99A-3C6B-DE43-BD43-9E20602AF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843" y="3248279"/>
            <a:ext cx="541628" cy="5416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B12ED5-78B4-B64A-A243-4096A168DA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78180" y="3762096"/>
            <a:ext cx="35433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189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6A6DFB3-BAF6-3C41-80D4-60596489E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061" y="305381"/>
            <a:ext cx="7288896" cy="187363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D0412B-555B-664F-9FD2-2EE7AEC8D7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211" y="305381"/>
            <a:ext cx="3527948" cy="1873634"/>
          </a:xfrm>
          <a:prstGeom prst="rect">
            <a:avLst/>
          </a:prstGeom>
        </p:spPr>
      </p:pic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358265C4-B77F-2842-9065-1FD1B85F11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3400893"/>
              </p:ext>
            </p:extLst>
          </p:nvPr>
        </p:nvGraphicFramePr>
        <p:xfrm>
          <a:off x="24085" y="2770910"/>
          <a:ext cx="4805546" cy="30171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C583F5BB-0B1A-404D-8F47-C3422DBF24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9005857"/>
              </p:ext>
            </p:extLst>
          </p:nvPr>
        </p:nvGraphicFramePr>
        <p:xfrm>
          <a:off x="5680364" y="2770910"/>
          <a:ext cx="4805547" cy="2867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7" name="Oval 16">
            <a:extLst>
              <a:ext uri="{FF2B5EF4-FFF2-40B4-BE49-F238E27FC236}">
                <a16:creationId xmlns:a16="http://schemas.microsoft.com/office/drawing/2014/main" id="{79346106-3DA2-9D42-8F11-C1213A8A9FBA}"/>
              </a:ext>
            </a:extLst>
          </p:cNvPr>
          <p:cNvSpPr/>
          <p:nvPr/>
        </p:nvSpPr>
        <p:spPr>
          <a:xfrm>
            <a:off x="4245920" y="3957283"/>
            <a:ext cx="631645" cy="157791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7"/>
            <a:endParaRPr lang="en-US" sz="160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8B53924-0C10-BF4F-BC2D-FEE4F81E16D2}"/>
              </a:ext>
            </a:extLst>
          </p:cNvPr>
          <p:cNvSpPr/>
          <p:nvPr/>
        </p:nvSpPr>
        <p:spPr>
          <a:xfrm>
            <a:off x="5930535" y="4546690"/>
            <a:ext cx="4697015" cy="10549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7"/>
            <a:endParaRPr lang="en-US" sz="160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6087396-4338-C944-8C3F-F38FB1E455B5}"/>
              </a:ext>
            </a:extLst>
          </p:cNvPr>
          <p:cNvSpPr/>
          <p:nvPr/>
        </p:nvSpPr>
        <p:spPr>
          <a:xfrm>
            <a:off x="302673" y="4911046"/>
            <a:ext cx="3997407" cy="5964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7"/>
            <a:endParaRPr lang="en-US" sz="160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2606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  <p:bldGraphic spid="16" grpId="0">
        <p:bldAsOne/>
      </p:bldGraphic>
      <p:bldP spid="17" grpId="0" animBg="1"/>
      <p:bldP spid="18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BC5507-C3B6-724F-B7CD-A1925DEB5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9235" y="264476"/>
            <a:ext cx="6337300" cy="3517900"/>
          </a:xfrm>
          <a:prstGeom prst="rect">
            <a:avLst/>
          </a:prstGeom>
        </p:spPr>
      </p:pic>
      <p:sp>
        <p:nvSpPr>
          <p:cNvPr id="9" name="Half Frame 8">
            <a:extLst>
              <a:ext uri="{FF2B5EF4-FFF2-40B4-BE49-F238E27FC236}">
                <a16:creationId xmlns:a16="http://schemas.microsoft.com/office/drawing/2014/main" id="{3772E66D-B93B-7040-851F-E02762A6F845}"/>
              </a:ext>
            </a:extLst>
          </p:cNvPr>
          <p:cNvSpPr/>
          <p:nvPr/>
        </p:nvSpPr>
        <p:spPr>
          <a:xfrm>
            <a:off x="5576454" y="2999509"/>
            <a:ext cx="914400" cy="914400"/>
          </a:xfrm>
          <a:prstGeom prst="halfFrame">
            <a:avLst/>
          </a:prstGeom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1E0C962-D91E-B24B-B9F9-08C86939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8" y="442907"/>
            <a:ext cx="11742229" cy="2618105"/>
          </a:xfrm>
        </p:spPr>
        <p:txBody>
          <a:bodyPr/>
          <a:lstStyle/>
          <a:p>
            <a:r>
              <a:rPr lang="en-US" sz="3733" b="1" dirty="0"/>
              <a:t>Noise everywhere!</a:t>
            </a:r>
            <a:br>
              <a:rPr lang="en-US" dirty="0"/>
            </a:br>
            <a:endParaRPr lang="en-US" dirty="0"/>
          </a:p>
        </p:txBody>
      </p:sp>
      <p:sp>
        <p:nvSpPr>
          <p:cNvPr id="43" name="Title 6">
            <a:extLst>
              <a:ext uri="{FF2B5EF4-FFF2-40B4-BE49-F238E27FC236}">
                <a16:creationId xmlns:a16="http://schemas.microsoft.com/office/drawing/2014/main" id="{33C0AA2D-B5FF-1B42-BE80-6061D367AFAA}"/>
              </a:ext>
            </a:extLst>
          </p:cNvPr>
          <p:cNvSpPr txBox="1">
            <a:spLocks/>
          </p:cNvSpPr>
          <p:nvPr/>
        </p:nvSpPr>
        <p:spPr>
          <a:xfrm>
            <a:off x="209295" y="1348941"/>
            <a:ext cx="5234243" cy="24216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Gate error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2"/>
                </a:solidFill>
                <a:latin typeface="+mj-lt"/>
                <a:cs typeface="Arial" charset="0"/>
              </a:rPr>
              <a:t>Single qubit gate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2"/>
                </a:solidFill>
                <a:latin typeface="+mj-lt"/>
                <a:cs typeface="Arial" charset="0"/>
              </a:rPr>
              <a:t>Multiple qubit gates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Readout error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Decoherence time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EDA288E-2126-1341-8575-1CCF42E9CBF2}"/>
              </a:ext>
            </a:extLst>
          </p:cNvPr>
          <p:cNvGrpSpPr/>
          <p:nvPr/>
        </p:nvGrpSpPr>
        <p:grpSpPr>
          <a:xfrm>
            <a:off x="257589" y="1243020"/>
            <a:ext cx="14838235" cy="5635541"/>
            <a:chOff x="657645" y="1243020"/>
            <a:chExt cx="14838235" cy="5635541"/>
          </a:xfrm>
        </p:grpSpPr>
        <p:sp>
          <p:nvSpPr>
            <p:cNvPr id="41" name="Arc 40">
              <a:extLst>
                <a:ext uri="{FF2B5EF4-FFF2-40B4-BE49-F238E27FC236}">
                  <a16:creationId xmlns:a16="http://schemas.microsoft.com/office/drawing/2014/main" id="{675E44E2-11FE-0045-AA12-4BC4E57C54AC}"/>
                </a:ext>
              </a:extLst>
            </p:cNvPr>
            <p:cNvSpPr/>
            <p:nvPr/>
          </p:nvSpPr>
          <p:spPr>
            <a:xfrm rot="10800000">
              <a:off x="942387" y="1243020"/>
              <a:ext cx="8315903" cy="5100583"/>
            </a:xfrm>
            <a:prstGeom prst="arc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9939B376-995C-FF4E-93F4-50AB563B72F0}"/>
                </a:ext>
              </a:extLst>
            </p:cNvPr>
            <p:cNvGrpSpPr/>
            <p:nvPr/>
          </p:nvGrpSpPr>
          <p:grpSpPr>
            <a:xfrm>
              <a:off x="657645" y="2451696"/>
              <a:ext cx="14838235" cy="4426865"/>
              <a:chOff x="657645" y="2451696"/>
              <a:chExt cx="14838235" cy="4426865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51968B7E-2CC6-D447-9391-ABF8BD32AFB5}"/>
                  </a:ext>
                </a:extLst>
              </p:cNvPr>
              <p:cNvGrpSpPr/>
              <p:nvPr/>
            </p:nvGrpSpPr>
            <p:grpSpPr>
              <a:xfrm>
                <a:off x="657645" y="3761110"/>
                <a:ext cx="10815218" cy="3117451"/>
                <a:chOff x="657645" y="3761110"/>
                <a:chExt cx="10815218" cy="3117451"/>
              </a:xfrm>
            </p:grpSpPr>
            <p:cxnSp>
              <p:nvCxnSpPr>
                <p:cNvPr id="11" name="Straight Arrow Connector 10">
                  <a:extLst>
                    <a:ext uri="{FF2B5EF4-FFF2-40B4-BE49-F238E27FC236}">
                      <a16:creationId xmlns:a16="http://schemas.microsoft.com/office/drawing/2014/main" id="{FEDD4679-4FD5-E94B-8E7D-E56AC8D710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43692" y="3761111"/>
                  <a:ext cx="0" cy="2694248"/>
                </a:xfrm>
                <a:prstGeom prst="straightConnector1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E9C3CFE9-4DCA-4F48-A1FE-797E6BD1D5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43692" y="6455359"/>
                  <a:ext cx="4499846" cy="0"/>
                </a:xfrm>
                <a:prstGeom prst="straightConnector1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BA643C3A-C5DF-C848-A1CD-7379AEAEDE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11102" y="3770631"/>
                  <a:ext cx="0" cy="2694248"/>
                </a:xfrm>
                <a:prstGeom prst="straightConnector1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Arrow Connector 20">
                  <a:extLst>
                    <a:ext uri="{FF2B5EF4-FFF2-40B4-BE49-F238E27FC236}">
                      <a16:creationId xmlns:a16="http://schemas.microsoft.com/office/drawing/2014/main" id="{7498AC6D-A087-944D-9039-531B51158A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811102" y="6464879"/>
                  <a:ext cx="4661761" cy="0"/>
                </a:xfrm>
                <a:prstGeom prst="straightConnector1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07B3A0F-13A9-1D48-A4D1-C0094FAE7E8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10965" y="5241579"/>
                  <a:ext cx="4569829" cy="0"/>
                </a:xfrm>
                <a:prstGeom prst="line">
                  <a:avLst/>
                </a:prstGeom>
                <a:ln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Title 6">
                  <a:extLst>
                    <a:ext uri="{FF2B5EF4-FFF2-40B4-BE49-F238E27FC236}">
                      <a16:creationId xmlns:a16="http://schemas.microsoft.com/office/drawing/2014/main" id="{DDEC9A98-0936-2A48-883B-E0E40808332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598714" y="6567067"/>
                  <a:ext cx="590570" cy="311494"/>
                </a:xfrm>
                <a:prstGeom prst="rect">
                  <a:avLst/>
                </a:prstGeom>
              </p:spPr>
              <p:txBody>
                <a:bodyPr vert="horz" lIns="0" tIns="0" rIns="0" bIns="0" rtlCol="0" anchor="t" anchorCtr="0">
                  <a:noAutofit/>
                </a:bodyPr>
                <a:lstStyle>
                  <a:lvl1pPr algn="l" defTabSz="609585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bg2"/>
                      </a:solidFill>
                      <a:latin typeface="+mj-lt"/>
                      <a:ea typeface="Arial" charset="0"/>
                      <a:cs typeface="Arial" charset="0"/>
                    </a:defRPr>
                  </a:lvl1pPr>
                </a:lstStyle>
                <a:p>
                  <a:r>
                    <a:rPr lang="en-US" sz="1800" dirty="0"/>
                    <a:t>time</a:t>
                  </a:r>
                </a:p>
              </p:txBody>
            </p:sp>
            <p:sp>
              <p:nvSpPr>
                <p:cNvPr id="31" name="Title 6">
                  <a:extLst>
                    <a:ext uri="{FF2B5EF4-FFF2-40B4-BE49-F238E27FC236}">
                      <a16:creationId xmlns:a16="http://schemas.microsoft.com/office/drawing/2014/main" id="{F69565DD-36C2-6E4D-946A-AC692F3E3D5E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551412" y="6515431"/>
                  <a:ext cx="590570" cy="311494"/>
                </a:xfrm>
                <a:prstGeom prst="rect">
                  <a:avLst/>
                </a:prstGeom>
              </p:spPr>
              <p:txBody>
                <a:bodyPr vert="horz" lIns="0" tIns="0" rIns="0" bIns="0" rtlCol="0" anchor="t" anchorCtr="0">
                  <a:noAutofit/>
                </a:bodyPr>
                <a:lstStyle>
                  <a:lvl1pPr algn="l" defTabSz="609585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bg2"/>
                      </a:solidFill>
                      <a:latin typeface="+mj-lt"/>
                      <a:ea typeface="Arial" charset="0"/>
                      <a:cs typeface="Arial" charset="0"/>
                    </a:defRPr>
                  </a:lvl1pPr>
                </a:lstStyle>
                <a:p>
                  <a:r>
                    <a:rPr lang="en-US" sz="1800" dirty="0"/>
                    <a:t>time</a:t>
                  </a:r>
                </a:p>
              </p:txBody>
            </p:sp>
            <p:sp>
              <p:nvSpPr>
                <p:cNvPr id="32" name="Title 6">
                  <a:extLst>
                    <a:ext uri="{FF2B5EF4-FFF2-40B4-BE49-F238E27FC236}">
                      <a16:creationId xmlns:a16="http://schemas.microsoft.com/office/drawing/2014/main" id="{8885EC76-D8C4-BD46-82DE-C1C0C14A9FB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57645" y="3761110"/>
                  <a:ext cx="251845" cy="308545"/>
                </a:xfrm>
                <a:prstGeom prst="rect">
                  <a:avLst/>
                </a:prstGeom>
              </p:spPr>
              <p:txBody>
                <a:bodyPr vert="horz" lIns="0" tIns="0" rIns="0" bIns="0" rtlCol="0" anchor="t" anchorCtr="0">
                  <a:noAutofit/>
                </a:bodyPr>
                <a:lstStyle>
                  <a:lvl1pPr algn="l" defTabSz="609585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bg2"/>
                      </a:solidFill>
                      <a:latin typeface="+mj-lt"/>
                      <a:ea typeface="Arial" charset="0"/>
                      <a:cs typeface="Arial" charset="0"/>
                    </a:defRPr>
                  </a:lvl1pPr>
                </a:lstStyle>
                <a:p>
                  <a:r>
                    <a:rPr lang="en-US" sz="1800" dirty="0"/>
                    <a:t>1</a:t>
                  </a:r>
                </a:p>
              </p:txBody>
            </p:sp>
            <p:sp>
              <p:nvSpPr>
                <p:cNvPr id="33" name="Title 6">
                  <a:extLst>
                    <a:ext uri="{FF2B5EF4-FFF2-40B4-BE49-F238E27FC236}">
                      <a16:creationId xmlns:a16="http://schemas.microsoft.com/office/drawing/2014/main" id="{19741A34-DF25-9142-94F8-3118AE55912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511620" y="3825240"/>
                  <a:ext cx="251845" cy="308545"/>
                </a:xfrm>
                <a:prstGeom prst="rect">
                  <a:avLst/>
                </a:prstGeom>
              </p:spPr>
              <p:txBody>
                <a:bodyPr vert="horz" lIns="0" tIns="0" rIns="0" bIns="0" rtlCol="0" anchor="t" anchorCtr="0">
                  <a:noAutofit/>
                </a:bodyPr>
                <a:lstStyle>
                  <a:lvl1pPr algn="l" defTabSz="609585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bg2"/>
                      </a:solidFill>
                      <a:latin typeface="+mj-lt"/>
                      <a:ea typeface="Arial" charset="0"/>
                      <a:cs typeface="Arial" charset="0"/>
                    </a:defRPr>
                  </a:lvl1pPr>
                </a:lstStyle>
                <a:p>
                  <a:r>
                    <a:rPr lang="en-US" sz="1800" dirty="0"/>
                    <a:t>1</a:t>
                  </a:r>
                </a:p>
              </p:txBody>
            </p:sp>
            <p:sp>
              <p:nvSpPr>
                <p:cNvPr id="34" name="Title 6">
                  <a:extLst>
                    <a:ext uri="{FF2B5EF4-FFF2-40B4-BE49-F238E27FC236}">
                      <a16:creationId xmlns:a16="http://schemas.microsoft.com/office/drawing/2014/main" id="{B72F44B7-79DD-6B47-B6F2-FB3176E89A4A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506856" y="5077782"/>
                  <a:ext cx="251845" cy="308545"/>
                </a:xfrm>
                <a:prstGeom prst="rect">
                  <a:avLst/>
                </a:prstGeom>
              </p:spPr>
              <p:txBody>
                <a:bodyPr vert="horz" lIns="0" tIns="0" rIns="0" bIns="0" rtlCol="0" anchor="t" anchorCtr="0">
                  <a:noAutofit/>
                </a:bodyPr>
                <a:lstStyle>
                  <a:lvl1pPr algn="l" defTabSz="609585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bg2"/>
                      </a:solidFill>
                      <a:latin typeface="+mj-lt"/>
                      <a:ea typeface="Arial" charset="0"/>
                      <a:cs typeface="Arial" charset="0"/>
                    </a:defRPr>
                  </a:lvl1pPr>
                </a:lstStyle>
                <a:p>
                  <a:r>
                    <a:rPr lang="en-US" sz="1800" dirty="0"/>
                    <a:t>½ </a:t>
                  </a:r>
                </a:p>
              </p:txBody>
            </p:sp>
          </p:grpSp>
          <p:sp>
            <p:nvSpPr>
              <p:cNvPr id="45" name="Arc 44">
                <a:extLst>
                  <a:ext uri="{FF2B5EF4-FFF2-40B4-BE49-F238E27FC236}">
                    <a16:creationId xmlns:a16="http://schemas.microsoft.com/office/drawing/2014/main" id="{56AEBE07-B339-D441-8140-AE735677229C}"/>
                  </a:ext>
                </a:extLst>
              </p:cNvPr>
              <p:cNvSpPr/>
              <p:nvPr/>
            </p:nvSpPr>
            <p:spPr>
              <a:xfrm rot="10800000">
                <a:off x="6815875" y="2451696"/>
                <a:ext cx="8680005" cy="2694249"/>
              </a:xfrm>
              <a:prstGeom prst="arc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48" name="Picture 47">
            <a:extLst>
              <a:ext uri="{FF2B5EF4-FFF2-40B4-BE49-F238E27FC236}">
                <a16:creationId xmlns:a16="http://schemas.microsoft.com/office/drawing/2014/main" id="{8A3E7D06-85A7-9243-B6DD-242F544EAE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834" y="3781108"/>
            <a:ext cx="4394200" cy="7239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6B379C3-AAA2-2D48-88ED-BA7054E855D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940835" y="3670125"/>
            <a:ext cx="5207000" cy="723900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0D16E6E6-E7F9-CC48-9370-DA4E9521B4C2}"/>
              </a:ext>
            </a:extLst>
          </p:cNvPr>
          <p:cNvGrpSpPr/>
          <p:nvPr/>
        </p:nvGrpSpPr>
        <p:grpSpPr>
          <a:xfrm>
            <a:off x="2626734" y="4327179"/>
            <a:ext cx="1773816" cy="434192"/>
            <a:chOff x="2626734" y="4327179"/>
            <a:chExt cx="1773816" cy="434192"/>
          </a:xfrm>
        </p:grpSpPr>
        <p:cxnSp>
          <p:nvCxnSpPr>
            <p:cNvPr id="53" name="Straight Arrow Connector 52" descr="dd">
              <a:extLst>
                <a:ext uri="{FF2B5EF4-FFF2-40B4-BE49-F238E27FC236}">
                  <a16:creationId xmlns:a16="http://schemas.microsoft.com/office/drawing/2014/main" id="{EE4A1BE5-80C4-7741-ADDA-4FC93A701BAA}"/>
                </a:ext>
              </a:extLst>
            </p:cNvPr>
            <p:cNvCxnSpPr>
              <a:cxnSpLocks/>
            </p:cNvCxnSpPr>
            <p:nvPr/>
          </p:nvCxnSpPr>
          <p:spPr>
            <a:xfrm>
              <a:off x="2626734" y="4327179"/>
              <a:ext cx="1773816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itle 6">
              <a:extLst>
                <a:ext uri="{FF2B5EF4-FFF2-40B4-BE49-F238E27FC236}">
                  <a16:creationId xmlns:a16="http://schemas.microsoft.com/office/drawing/2014/main" id="{8AA192F9-1167-2245-B5C0-1AD1263D3459}"/>
                </a:ext>
              </a:extLst>
            </p:cNvPr>
            <p:cNvSpPr txBox="1">
              <a:spLocks/>
            </p:cNvSpPr>
            <p:nvPr/>
          </p:nvSpPr>
          <p:spPr>
            <a:xfrm>
              <a:off x="3346862" y="4380115"/>
              <a:ext cx="428076" cy="381256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60958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bg2"/>
                  </a:solidFill>
                  <a:latin typeface="+mj-lt"/>
                  <a:ea typeface="Arial" charset="0"/>
                  <a:cs typeface="Arial" charset="0"/>
                </a:defRPr>
              </a:lvl1pPr>
            </a:lstStyle>
            <a:p>
              <a:r>
                <a:rPr lang="en-US" sz="2400" dirty="0">
                  <a:latin typeface="IBM Plex Mono Thin" panose="020B0309050203000203" pitchFamily="49" charset="77"/>
                </a:rPr>
                <a:t>T1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3C464972-8FD6-5C44-AC61-7A4890AFD325}"/>
              </a:ext>
            </a:extLst>
          </p:cNvPr>
          <p:cNvGrpSpPr/>
          <p:nvPr/>
        </p:nvGrpSpPr>
        <p:grpSpPr>
          <a:xfrm>
            <a:off x="8657427" y="4222089"/>
            <a:ext cx="1773816" cy="435310"/>
            <a:chOff x="8657427" y="4222089"/>
            <a:chExt cx="1773816" cy="435310"/>
          </a:xfrm>
        </p:grpSpPr>
        <p:cxnSp>
          <p:nvCxnSpPr>
            <p:cNvPr id="55" name="Straight Arrow Connector 54" descr="dd">
              <a:extLst>
                <a:ext uri="{FF2B5EF4-FFF2-40B4-BE49-F238E27FC236}">
                  <a16:creationId xmlns:a16="http://schemas.microsoft.com/office/drawing/2014/main" id="{19D3C7E0-7B92-8E43-A26D-50E3F0113383}"/>
                </a:ext>
              </a:extLst>
            </p:cNvPr>
            <p:cNvCxnSpPr>
              <a:cxnSpLocks/>
            </p:cNvCxnSpPr>
            <p:nvPr/>
          </p:nvCxnSpPr>
          <p:spPr>
            <a:xfrm>
              <a:off x="8657427" y="4222089"/>
              <a:ext cx="1773816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itle 6">
              <a:extLst>
                <a:ext uri="{FF2B5EF4-FFF2-40B4-BE49-F238E27FC236}">
                  <a16:creationId xmlns:a16="http://schemas.microsoft.com/office/drawing/2014/main" id="{38373444-1F0A-BA46-BB10-2B7896BA7B91}"/>
                </a:ext>
              </a:extLst>
            </p:cNvPr>
            <p:cNvSpPr txBox="1">
              <a:spLocks/>
            </p:cNvSpPr>
            <p:nvPr/>
          </p:nvSpPr>
          <p:spPr>
            <a:xfrm>
              <a:off x="9442597" y="4276143"/>
              <a:ext cx="428076" cy="381256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60958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bg2"/>
                  </a:solidFill>
                  <a:latin typeface="+mj-lt"/>
                  <a:ea typeface="Arial" charset="0"/>
                  <a:cs typeface="Arial" charset="0"/>
                </a:defRPr>
              </a:lvl1pPr>
            </a:lstStyle>
            <a:p>
              <a:r>
                <a:rPr lang="en-US" sz="2400" dirty="0">
                  <a:latin typeface="IBM Plex Mono Thin" panose="020B0309050203000203" pitchFamily="49" charset="77"/>
                </a:rPr>
                <a:t>T2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147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uiExpand="1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D0CFE07-7CAA-4A48-A0B1-7745F46382BF}"/>
              </a:ext>
            </a:extLst>
          </p:cNvPr>
          <p:cNvSpPr/>
          <p:nvPr/>
        </p:nvSpPr>
        <p:spPr>
          <a:xfrm>
            <a:off x="1810860" y="1470569"/>
            <a:ext cx="5147099" cy="4172969"/>
          </a:xfrm>
          <a:prstGeom prst="roundRect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1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aphicFrame>
        <p:nvGraphicFramePr>
          <p:cNvPr id="21" name="Diagram 20">
            <a:extLst>
              <a:ext uri="{FF2B5EF4-FFF2-40B4-BE49-F238E27FC236}">
                <a16:creationId xmlns:a16="http://schemas.microsoft.com/office/drawing/2014/main" id="{778BC1C0-CE9F-054B-BA15-D80424B22F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6557871"/>
              </p:ext>
            </p:extLst>
          </p:nvPr>
        </p:nvGraphicFramePr>
        <p:xfrm>
          <a:off x="2246968" y="1849806"/>
          <a:ext cx="3341225" cy="3603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Straight Connector 7">
            <a:extLst>
              <a:ext uri="{FF2B5EF4-FFF2-40B4-BE49-F238E27FC236}">
                <a16:creationId xmlns:a16="http://schemas.microsoft.com/office/drawing/2014/main" id="{0CA6DECB-FADD-C24E-A6A4-BA4AF6C2C45C}"/>
              </a:ext>
            </a:extLst>
          </p:cNvPr>
          <p:cNvSpPr/>
          <p:nvPr/>
        </p:nvSpPr>
        <p:spPr>
          <a:xfrm>
            <a:off x="7162802" y="4645518"/>
            <a:ext cx="2852166" cy="0"/>
          </a:xfrm>
          <a:prstGeom prst="line">
            <a:avLst/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Straight Connector 8">
            <a:extLst>
              <a:ext uri="{FF2B5EF4-FFF2-40B4-BE49-F238E27FC236}">
                <a16:creationId xmlns:a16="http://schemas.microsoft.com/office/drawing/2014/main" id="{CDE34243-6943-0146-9BE5-02633CC5D63D}"/>
              </a:ext>
            </a:extLst>
          </p:cNvPr>
          <p:cNvSpPr/>
          <p:nvPr/>
        </p:nvSpPr>
        <p:spPr>
          <a:xfrm>
            <a:off x="7162802" y="3941887"/>
            <a:ext cx="2374392" cy="0"/>
          </a:xfrm>
          <a:prstGeom prst="line">
            <a:avLst/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Straight Connector 10">
            <a:extLst>
              <a:ext uri="{FF2B5EF4-FFF2-40B4-BE49-F238E27FC236}">
                <a16:creationId xmlns:a16="http://schemas.microsoft.com/office/drawing/2014/main" id="{61577A67-3177-3B4B-BA92-51404D246D5A}"/>
              </a:ext>
            </a:extLst>
          </p:cNvPr>
          <p:cNvSpPr/>
          <p:nvPr/>
        </p:nvSpPr>
        <p:spPr>
          <a:xfrm>
            <a:off x="7162802" y="3090581"/>
            <a:ext cx="2374392" cy="0"/>
          </a:xfrm>
          <a:prstGeom prst="line">
            <a:avLst/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Straight Connector 11">
            <a:extLst>
              <a:ext uri="{FF2B5EF4-FFF2-40B4-BE49-F238E27FC236}">
                <a16:creationId xmlns:a16="http://schemas.microsoft.com/office/drawing/2014/main" id="{2C9A674C-3269-1C46-9655-7FE463977FB5}"/>
              </a:ext>
            </a:extLst>
          </p:cNvPr>
          <p:cNvSpPr/>
          <p:nvPr/>
        </p:nvSpPr>
        <p:spPr>
          <a:xfrm>
            <a:off x="7162802" y="2386950"/>
            <a:ext cx="2852166" cy="0"/>
          </a:xfrm>
          <a:prstGeom prst="line">
            <a:avLst/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8BAE103-2A96-B047-82C8-C8C3039F19C5}"/>
              </a:ext>
            </a:extLst>
          </p:cNvPr>
          <p:cNvSpPr/>
          <p:nvPr/>
        </p:nvSpPr>
        <p:spPr>
          <a:xfrm rot="16200000">
            <a:off x="5335412" y="3143343"/>
            <a:ext cx="1853184" cy="955548"/>
          </a:xfrm>
          <a:custGeom>
            <a:avLst/>
            <a:gdLst>
              <a:gd name="connsiteX0" fmla="*/ 0 w 1853184"/>
              <a:gd name="connsiteY0" fmla="*/ 0 h 955548"/>
              <a:gd name="connsiteX1" fmla="*/ 1853184 w 1853184"/>
              <a:gd name="connsiteY1" fmla="*/ 0 h 955548"/>
              <a:gd name="connsiteX2" fmla="*/ 1853184 w 1853184"/>
              <a:gd name="connsiteY2" fmla="*/ 955548 h 955548"/>
              <a:gd name="connsiteX3" fmla="*/ 0 w 1853184"/>
              <a:gd name="connsiteY3" fmla="*/ 955548 h 955548"/>
              <a:gd name="connsiteX4" fmla="*/ 0 w 1853184"/>
              <a:gd name="connsiteY4" fmla="*/ 0 h 955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3184" h="955548">
                <a:moveTo>
                  <a:pt x="0" y="0"/>
                </a:moveTo>
                <a:lnTo>
                  <a:pt x="1853184" y="0"/>
                </a:lnTo>
                <a:lnTo>
                  <a:pt x="1853184" y="955548"/>
                </a:lnTo>
                <a:lnTo>
                  <a:pt x="0" y="95554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3">
            <a:scrgbClr r="0" g="0" b="0"/>
          </a:lnRef>
          <a:fillRef idx="1">
            <a:scrgbClr r="0" g="0" b="0"/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-1" tIns="0" rIns="0" bIns="-1" numCol="1" spcCol="1270" anchor="b" anchorCtr="0">
            <a:noAutofit/>
          </a:bodyPr>
          <a:lstStyle/>
          <a:p>
            <a:pPr marL="0" lvl="0" indent="0" algn="ctr" defTabSz="14224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200" kern="1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Pass Manager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E501C32-3E45-1843-9F82-E4D4FC825A8D}"/>
              </a:ext>
            </a:extLst>
          </p:cNvPr>
          <p:cNvSpPr/>
          <p:nvPr/>
        </p:nvSpPr>
        <p:spPr>
          <a:xfrm>
            <a:off x="9696452" y="2068434"/>
            <a:ext cx="637032" cy="637032"/>
          </a:xfrm>
          <a:prstGeom prst="ellipse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1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BD9AA6A7-9782-3848-A46B-9CE94005C19A}"/>
              </a:ext>
            </a:extLst>
          </p:cNvPr>
          <p:cNvSpPr/>
          <p:nvPr/>
        </p:nvSpPr>
        <p:spPr>
          <a:xfrm>
            <a:off x="10333484" y="2068434"/>
            <a:ext cx="677977" cy="637032"/>
          </a:xfrm>
          <a:custGeom>
            <a:avLst/>
            <a:gdLst>
              <a:gd name="connsiteX0" fmla="*/ 0 w 677977"/>
              <a:gd name="connsiteY0" fmla="*/ 0 h 637032"/>
              <a:gd name="connsiteX1" fmla="*/ 677977 w 677977"/>
              <a:gd name="connsiteY1" fmla="*/ 0 h 637032"/>
              <a:gd name="connsiteX2" fmla="*/ 677977 w 677977"/>
              <a:gd name="connsiteY2" fmla="*/ 637032 h 637032"/>
              <a:gd name="connsiteX3" fmla="*/ 0 w 677977"/>
              <a:gd name="connsiteY3" fmla="*/ 637032 h 637032"/>
              <a:gd name="connsiteX4" fmla="*/ 0 w 677977"/>
              <a:gd name="connsiteY4" fmla="*/ 0 h 63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7977" h="637032">
                <a:moveTo>
                  <a:pt x="0" y="0"/>
                </a:moveTo>
                <a:lnTo>
                  <a:pt x="677977" y="0"/>
                </a:lnTo>
                <a:lnTo>
                  <a:pt x="677977" y="637032"/>
                </a:lnTo>
                <a:lnTo>
                  <a:pt x="0" y="6370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0" rIns="60960" bIns="0" numCol="1" spcCol="1270" anchor="ctr" anchorCtr="0">
            <a:noAutofit/>
          </a:bodyPr>
          <a:lstStyle/>
          <a:p>
            <a:pPr marL="0" lvl="0" indent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dirty="0">
                <a:solidFill>
                  <a:schemeClr val="bg2"/>
                </a:solidFill>
              </a:rPr>
              <a:t>Depth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5056693-252F-FE44-840E-8730DBB40967}"/>
              </a:ext>
            </a:extLst>
          </p:cNvPr>
          <p:cNvSpPr/>
          <p:nvPr/>
        </p:nvSpPr>
        <p:spPr>
          <a:xfrm>
            <a:off x="9218678" y="2772065"/>
            <a:ext cx="637032" cy="637032"/>
          </a:xfrm>
          <a:prstGeom prst="ellipse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1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9232617E-FC0D-0242-A30D-8E3DB56EE122}"/>
              </a:ext>
            </a:extLst>
          </p:cNvPr>
          <p:cNvSpPr/>
          <p:nvPr/>
        </p:nvSpPr>
        <p:spPr>
          <a:xfrm>
            <a:off x="9855710" y="2772065"/>
            <a:ext cx="1186291" cy="637032"/>
          </a:xfrm>
          <a:custGeom>
            <a:avLst/>
            <a:gdLst>
              <a:gd name="connsiteX0" fmla="*/ 0 w 1186291"/>
              <a:gd name="connsiteY0" fmla="*/ 0 h 637032"/>
              <a:gd name="connsiteX1" fmla="*/ 1186291 w 1186291"/>
              <a:gd name="connsiteY1" fmla="*/ 0 h 637032"/>
              <a:gd name="connsiteX2" fmla="*/ 1186291 w 1186291"/>
              <a:gd name="connsiteY2" fmla="*/ 637032 h 637032"/>
              <a:gd name="connsiteX3" fmla="*/ 0 w 1186291"/>
              <a:gd name="connsiteY3" fmla="*/ 637032 h 637032"/>
              <a:gd name="connsiteX4" fmla="*/ 0 w 1186291"/>
              <a:gd name="connsiteY4" fmla="*/ 0 h 63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6291" h="637032">
                <a:moveTo>
                  <a:pt x="0" y="0"/>
                </a:moveTo>
                <a:lnTo>
                  <a:pt x="1186291" y="0"/>
                </a:lnTo>
                <a:lnTo>
                  <a:pt x="1186291" y="637032"/>
                </a:lnTo>
                <a:lnTo>
                  <a:pt x="0" y="6370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0" rIns="60960" bIns="0" numCol="1" spcCol="1270" anchor="ctr" anchorCtr="0">
            <a:noAutofit/>
          </a:bodyPr>
          <a:lstStyle/>
          <a:p>
            <a:pPr marL="0" lvl="0" indent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dirty="0">
                <a:solidFill>
                  <a:schemeClr val="bg2"/>
                </a:solidFill>
              </a:rPr>
              <a:t>Commuting Sets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B3E7302-2F6A-374E-930B-50B8E50C1583}"/>
              </a:ext>
            </a:extLst>
          </p:cNvPr>
          <p:cNvSpPr/>
          <p:nvPr/>
        </p:nvSpPr>
        <p:spPr>
          <a:xfrm>
            <a:off x="9218678" y="3623371"/>
            <a:ext cx="637032" cy="637032"/>
          </a:xfrm>
          <a:prstGeom prst="ellipse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1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85A7BD56-ADEF-854B-B471-AB1C5F9F765E}"/>
              </a:ext>
            </a:extLst>
          </p:cNvPr>
          <p:cNvSpPr/>
          <p:nvPr/>
        </p:nvSpPr>
        <p:spPr>
          <a:xfrm>
            <a:off x="9855710" y="3623371"/>
            <a:ext cx="768510" cy="637032"/>
          </a:xfrm>
          <a:custGeom>
            <a:avLst/>
            <a:gdLst>
              <a:gd name="connsiteX0" fmla="*/ 0 w 768510"/>
              <a:gd name="connsiteY0" fmla="*/ 0 h 637032"/>
              <a:gd name="connsiteX1" fmla="*/ 768510 w 768510"/>
              <a:gd name="connsiteY1" fmla="*/ 0 h 637032"/>
              <a:gd name="connsiteX2" fmla="*/ 768510 w 768510"/>
              <a:gd name="connsiteY2" fmla="*/ 637032 h 637032"/>
              <a:gd name="connsiteX3" fmla="*/ 0 w 768510"/>
              <a:gd name="connsiteY3" fmla="*/ 637032 h 637032"/>
              <a:gd name="connsiteX4" fmla="*/ 0 w 768510"/>
              <a:gd name="connsiteY4" fmla="*/ 0 h 63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8510" h="637032">
                <a:moveTo>
                  <a:pt x="0" y="0"/>
                </a:moveTo>
                <a:lnTo>
                  <a:pt x="768510" y="0"/>
                </a:lnTo>
                <a:lnTo>
                  <a:pt x="768510" y="637032"/>
                </a:lnTo>
                <a:lnTo>
                  <a:pt x="0" y="6370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0" rIns="60960" bIns="0" numCol="1" spcCol="1270" anchor="ctr" anchorCtr="0">
            <a:noAutofit/>
          </a:bodyPr>
          <a:lstStyle/>
          <a:p>
            <a:pPr marL="0" lvl="0" indent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dirty="0">
                <a:solidFill>
                  <a:schemeClr val="bg2"/>
                </a:solidFill>
              </a:rPr>
              <a:t>Layout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21B400A-0CCB-3942-B183-1F43851EB924}"/>
              </a:ext>
            </a:extLst>
          </p:cNvPr>
          <p:cNvSpPr/>
          <p:nvPr/>
        </p:nvSpPr>
        <p:spPr>
          <a:xfrm>
            <a:off x="9696452" y="4327002"/>
            <a:ext cx="637032" cy="637032"/>
          </a:xfrm>
          <a:prstGeom prst="ellipse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1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0BD3D5DD-D311-264E-B110-9BC9EEE70DA7}"/>
              </a:ext>
            </a:extLst>
          </p:cNvPr>
          <p:cNvSpPr/>
          <p:nvPr/>
        </p:nvSpPr>
        <p:spPr>
          <a:xfrm>
            <a:off x="10333484" y="4327002"/>
            <a:ext cx="1172718" cy="637032"/>
          </a:xfrm>
          <a:custGeom>
            <a:avLst/>
            <a:gdLst>
              <a:gd name="connsiteX0" fmla="*/ 0 w 1172718"/>
              <a:gd name="connsiteY0" fmla="*/ 0 h 637032"/>
              <a:gd name="connsiteX1" fmla="*/ 1172718 w 1172718"/>
              <a:gd name="connsiteY1" fmla="*/ 0 h 637032"/>
              <a:gd name="connsiteX2" fmla="*/ 1172718 w 1172718"/>
              <a:gd name="connsiteY2" fmla="*/ 637032 h 637032"/>
              <a:gd name="connsiteX3" fmla="*/ 0 w 1172718"/>
              <a:gd name="connsiteY3" fmla="*/ 637032 h 637032"/>
              <a:gd name="connsiteX4" fmla="*/ 0 w 1172718"/>
              <a:gd name="connsiteY4" fmla="*/ 0 h 63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2718" h="637032">
                <a:moveTo>
                  <a:pt x="0" y="0"/>
                </a:moveTo>
                <a:lnTo>
                  <a:pt x="1172718" y="0"/>
                </a:lnTo>
                <a:lnTo>
                  <a:pt x="1172718" y="637032"/>
                </a:lnTo>
                <a:lnTo>
                  <a:pt x="0" y="6370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0" rIns="60960" bIns="0" numCol="1" spcCol="1270" anchor="ctr" anchorCtr="0">
            <a:noAutofit/>
          </a:bodyPr>
          <a:lstStyle/>
          <a:p>
            <a:pPr marL="0" lvl="0" indent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dirty="0">
                <a:solidFill>
                  <a:schemeClr val="bg2"/>
                </a:solidFill>
              </a:rPr>
              <a:t>Fixed Point Condition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2F56045-AA73-2A4A-83ED-491159120DCD}"/>
              </a:ext>
            </a:extLst>
          </p:cNvPr>
          <p:cNvSpPr/>
          <p:nvPr/>
        </p:nvSpPr>
        <p:spPr>
          <a:xfrm>
            <a:off x="9067802" y="1898146"/>
            <a:ext cx="2619373" cy="3259636"/>
          </a:xfrm>
          <a:prstGeom prst="roundRect">
            <a:avLst/>
          </a:prstGeom>
          <a:ln>
            <a:solidFill>
              <a:schemeClr val="bg2"/>
            </a:solidFill>
            <a:prstDash val="dash"/>
          </a:ln>
        </p:spPr>
        <p:txBody>
          <a:bodyPr wrap="square" lIns="0" tIns="0" rIns="0" bIns="0" rtlCol="0" anchor="ctr">
            <a:noAutofit/>
          </a:bodyPr>
          <a:lstStyle/>
          <a:p>
            <a:pPr algn="ctr" defTabSz="914377"/>
            <a:endParaRPr lang="en-US" sz="16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156BC-51D7-3749-9B98-39E5B82BDA96}"/>
              </a:ext>
            </a:extLst>
          </p:cNvPr>
          <p:cNvSpPr txBox="1"/>
          <p:nvPr/>
        </p:nvSpPr>
        <p:spPr>
          <a:xfrm>
            <a:off x="9500019" y="1469045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/>
            <a:r>
              <a:rPr lang="en-US" dirty="0">
                <a:solidFill>
                  <a:srgbClr val="FFFFFF"/>
                </a:solidFill>
                <a:latin typeface="IBM Plex Sans"/>
              </a:rPr>
              <a:t>Property Set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62416EE-BF24-8C4E-BBBD-9DD2E90F3E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57954" y="301096"/>
            <a:ext cx="3015889" cy="1504579"/>
          </a:xfrm>
          <a:prstGeom prst="rect">
            <a:avLst/>
          </a:pr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E5159F14-3459-3941-BA7D-6650C1376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/>
          <a:srcRect/>
          <a:stretch/>
        </p:blipFill>
        <p:spPr bwMode="auto">
          <a:xfrm>
            <a:off x="2185034" y="5414963"/>
            <a:ext cx="4631432" cy="1386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3214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D797AA-27B9-0440-A32D-5BFF65B22BE8}"/>
              </a:ext>
            </a:extLst>
          </p:cNvPr>
          <p:cNvSpPr/>
          <p:nvPr/>
        </p:nvSpPr>
        <p:spPr>
          <a:xfrm>
            <a:off x="4674149" y="1191600"/>
            <a:ext cx="2570547" cy="958148"/>
          </a:xfrm>
          <a:prstGeom prst="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3733" dirty="0" err="1">
                <a:solidFill>
                  <a:srgbClr val="000E5E"/>
                </a:solidFill>
                <a:latin typeface="IBM Plex Sans"/>
              </a:rPr>
              <a:t>BasePass</a:t>
            </a:r>
            <a:endParaRPr lang="en-US" sz="3733" dirty="0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C3B832-0898-484E-A530-45AF3B2F7AA7}"/>
              </a:ext>
            </a:extLst>
          </p:cNvPr>
          <p:cNvSpPr/>
          <p:nvPr/>
        </p:nvSpPr>
        <p:spPr>
          <a:xfrm>
            <a:off x="127591" y="3310539"/>
            <a:ext cx="4546559" cy="958148"/>
          </a:xfrm>
          <a:prstGeom prst="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3733" dirty="0">
                <a:solidFill>
                  <a:srgbClr val="000E5E"/>
                </a:solidFill>
                <a:latin typeface="IBM Plex Sans"/>
              </a:rPr>
              <a:t>Analysis Pass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281F99-F849-9F49-8E91-723C17BBB6D3}"/>
              </a:ext>
            </a:extLst>
          </p:cNvPr>
          <p:cNvSpPr/>
          <p:nvPr/>
        </p:nvSpPr>
        <p:spPr>
          <a:xfrm>
            <a:off x="7244696" y="3303367"/>
            <a:ext cx="4721327" cy="958148"/>
          </a:xfrm>
          <a:prstGeom prst="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3733" dirty="0">
                <a:solidFill>
                  <a:srgbClr val="000E5E"/>
                </a:solidFill>
                <a:latin typeface="IBM Plex Sans"/>
              </a:rPr>
              <a:t>Transformation Pass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44C81DB-E1C3-1748-90CA-2BDABAF9B9BE}"/>
              </a:ext>
            </a:extLst>
          </p:cNvPr>
          <p:cNvGrpSpPr/>
          <p:nvPr/>
        </p:nvGrpSpPr>
        <p:grpSpPr>
          <a:xfrm rot="5400000">
            <a:off x="5593999" y="412284"/>
            <a:ext cx="730847" cy="4621375"/>
            <a:chOff x="3260221" y="2131834"/>
            <a:chExt cx="970602" cy="3906709"/>
          </a:xfrm>
        </p:grpSpPr>
        <p:sp>
          <p:nvSpPr>
            <p:cNvPr id="19" name="Bent Arrow 18">
              <a:extLst>
                <a:ext uri="{FF2B5EF4-FFF2-40B4-BE49-F238E27FC236}">
                  <a16:creationId xmlns:a16="http://schemas.microsoft.com/office/drawing/2014/main" id="{B9BAE1EF-463A-1041-A82E-3C894C7A5EBC}"/>
                </a:ext>
              </a:extLst>
            </p:cNvPr>
            <p:cNvSpPr/>
            <p:nvPr/>
          </p:nvSpPr>
          <p:spPr>
            <a:xfrm flipV="1">
              <a:off x="3260221" y="4513524"/>
              <a:ext cx="970602" cy="15250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endParaRPr lang="en-US">
                <a:solidFill>
                  <a:srgbClr val="000000"/>
                </a:solidFill>
                <a:latin typeface="IBM Plex Sans"/>
              </a:endParaRPr>
            </a:p>
          </p:txBody>
        </p:sp>
        <p:sp>
          <p:nvSpPr>
            <p:cNvPr id="20" name="Bent Arrow 19">
              <a:extLst>
                <a:ext uri="{FF2B5EF4-FFF2-40B4-BE49-F238E27FC236}">
                  <a16:creationId xmlns:a16="http://schemas.microsoft.com/office/drawing/2014/main" id="{D0EFAE16-FF92-5640-A39E-27EE52E6B3E5}"/>
                </a:ext>
              </a:extLst>
            </p:cNvPr>
            <p:cNvSpPr/>
            <p:nvPr/>
          </p:nvSpPr>
          <p:spPr>
            <a:xfrm>
              <a:off x="3260221" y="2131834"/>
              <a:ext cx="970602" cy="15250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endParaRPr lang="en-US">
                <a:solidFill>
                  <a:srgbClr val="000000"/>
                </a:solidFill>
                <a:latin typeface="IBM Plex Sans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91EA9C2-F4AE-9241-B694-2BBEB5A35AEF}"/>
              </a:ext>
            </a:extLst>
          </p:cNvPr>
          <p:cNvSpPr txBox="1"/>
          <p:nvPr/>
        </p:nvSpPr>
        <p:spPr>
          <a:xfrm>
            <a:off x="218015" y="4440418"/>
            <a:ext cx="4039888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/>
            <a:r>
              <a:rPr lang="en-US" sz="2133" b="1" dirty="0">
                <a:solidFill>
                  <a:srgbClr val="FFFFFF"/>
                </a:solidFill>
                <a:latin typeface="IBM Plex Sans"/>
              </a:rPr>
              <a:t>- Read-only Access to Circuit</a:t>
            </a:r>
          </a:p>
          <a:p>
            <a:pPr defTabSz="914377"/>
            <a:r>
              <a:rPr lang="en-US" sz="2133" b="1" dirty="0">
                <a:solidFill>
                  <a:srgbClr val="FFFFFF"/>
                </a:solidFill>
                <a:latin typeface="IBM Plex Sans"/>
              </a:rPr>
              <a:t>- Write Access to Property Set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3C6689-5412-5047-AD18-0C39A611DB46}"/>
              </a:ext>
            </a:extLst>
          </p:cNvPr>
          <p:cNvSpPr txBox="1"/>
          <p:nvPr/>
        </p:nvSpPr>
        <p:spPr>
          <a:xfrm>
            <a:off x="7297432" y="4517135"/>
            <a:ext cx="4644220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/>
            <a:r>
              <a:rPr lang="en-US" sz="2133" b="1" dirty="0">
                <a:solidFill>
                  <a:srgbClr val="FFFFFF"/>
                </a:solidFill>
                <a:latin typeface="IBM Plex Sans"/>
              </a:rPr>
              <a:t>- Write Access to Circuit</a:t>
            </a:r>
          </a:p>
          <a:p>
            <a:pPr defTabSz="914377"/>
            <a:r>
              <a:rPr lang="en-US" sz="2133" b="1" dirty="0">
                <a:solidFill>
                  <a:srgbClr val="FFFFFF"/>
                </a:solidFill>
                <a:latin typeface="IBM Plex Sans"/>
              </a:rPr>
              <a:t>- Read-only Access to Property Set</a:t>
            </a:r>
          </a:p>
        </p:txBody>
      </p:sp>
      <p:sp>
        <p:nvSpPr>
          <p:cNvPr id="22" name="Title 2">
            <a:extLst>
              <a:ext uri="{FF2B5EF4-FFF2-40B4-BE49-F238E27FC236}">
                <a16:creationId xmlns:a16="http://schemas.microsoft.com/office/drawing/2014/main" id="{FB87684E-3373-8F49-B1D2-CC59DC36F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216" y="338104"/>
            <a:ext cx="8296941" cy="674624"/>
          </a:xfrm>
        </p:spPr>
        <p:txBody>
          <a:bodyPr/>
          <a:lstStyle/>
          <a:p>
            <a:r>
              <a:rPr lang="en-US" sz="3733" b="1" dirty="0"/>
              <a:t>Relationship between Pass Objects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4FF4F89-FDDC-3E46-86CF-55B7E5B02778}"/>
              </a:ext>
            </a:extLst>
          </p:cNvPr>
          <p:cNvGrpSpPr/>
          <p:nvPr/>
        </p:nvGrpSpPr>
        <p:grpSpPr>
          <a:xfrm>
            <a:off x="2557463" y="4348149"/>
            <a:ext cx="7272813" cy="1564732"/>
            <a:chOff x="2557463" y="2233600"/>
            <a:chExt cx="7272813" cy="1564732"/>
          </a:xfrm>
        </p:grpSpPr>
        <p:cxnSp>
          <p:nvCxnSpPr>
            <p:cNvPr id="26" name="Elbow Connector 25">
              <a:extLst>
                <a:ext uri="{FF2B5EF4-FFF2-40B4-BE49-F238E27FC236}">
                  <a16:creationId xmlns:a16="http://schemas.microsoft.com/office/drawing/2014/main" id="{43DE35E0-6B5F-7E49-AC67-98BC3C017B8E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3386217" y="2320187"/>
              <a:ext cx="4330654" cy="409142"/>
            </a:xfrm>
            <a:prstGeom prst="bentConnector3">
              <a:avLst>
                <a:gd name="adj1" fmla="val 405"/>
              </a:avLst>
            </a:prstGeom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A9BEDF4-CCDC-8B41-8FAC-71AE2F048B1F}"/>
                </a:ext>
              </a:extLst>
            </p:cNvPr>
            <p:cNvSpPr txBox="1"/>
            <p:nvPr/>
          </p:nvSpPr>
          <p:spPr>
            <a:xfrm>
              <a:off x="5005320" y="2760833"/>
              <a:ext cx="1092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377"/>
              <a:r>
                <a:rPr lang="en-US" b="1" i="1" dirty="0">
                  <a:solidFill>
                    <a:srgbClr val="FFFF00"/>
                  </a:solidFill>
                  <a:latin typeface="IBM Plex Sans"/>
                </a:rPr>
                <a:t>requires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6D47BB8-43D0-834B-A157-F28218A9A83E}"/>
                </a:ext>
              </a:extLst>
            </p:cNvPr>
            <p:cNvSpPr txBox="1"/>
            <p:nvPr/>
          </p:nvSpPr>
          <p:spPr>
            <a:xfrm>
              <a:off x="8487158" y="3429000"/>
              <a:ext cx="13431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377"/>
              <a:r>
                <a:rPr lang="en-US" b="1" i="1" dirty="0">
                  <a:solidFill>
                    <a:srgbClr val="FFFF00"/>
                  </a:solidFill>
                  <a:latin typeface="IBM Plex Sans"/>
                </a:rPr>
                <a:t>preserves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A921465-5CE0-CC40-A07C-46EE84F825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6217" y="2233600"/>
              <a:ext cx="0" cy="495729"/>
            </a:xfrm>
            <a:prstGeom prst="line">
              <a:avLst/>
            </a:prstGeom>
            <a:ln>
              <a:solidFill>
                <a:srgbClr val="FFFF00"/>
              </a:solidFill>
              <a:prstDash val="sysDash"/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C8CE21EC-FC13-5F4E-AA24-AE6A8F3CF5EE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557463" y="2351690"/>
              <a:ext cx="5930857" cy="985096"/>
            </a:xfrm>
            <a:prstGeom prst="bentConnector3">
              <a:avLst>
                <a:gd name="adj1" fmla="val 535"/>
              </a:avLst>
            </a:prstGeom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Elbow Connector 30">
              <a:extLst>
                <a:ext uri="{FF2B5EF4-FFF2-40B4-BE49-F238E27FC236}">
                  <a16:creationId xmlns:a16="http://schemas.microsoft.com/office/drawing/2014/main" id="{CA07EFC8-135A-1443-B90F-E7A6158680FC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8914220" y="2457668"/>
              <a:ext cx="801595" cy="558378"/>
            </a:xfrm>
            <a:prstGeom prst="bentConnector3">
              <a:avLst>
                <a:gd name="adj1" fmla="val 97530"/>
              </a:avLst>
            </a:prstGeom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3ABC363-DFD4-124E-AA64-A07F609866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57463" y="2320186"/>
              <a:ext cx="0" cy="1008457"/>
            </a:xfrm>
            <a:prstGeom prst="line">
              <a:avLst/>
            </a:prstGeom>
            <a:ln>
              <a:solidFill>
                <a:srgbClr val="FFFF00"/>
              </a:solidFill>
              <a:prstDash val="sysDash"/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080E489-8042-D84A-B42C-94FA84D47B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94207" y="2351689"/>
              <a:ext cx="0" cy="778477"/>
            </a:xfrm>
            <a:prstGeom prst="line">
              <a:avLst/>
            </a:prstGeom>
            <a:ln>
              <a:solidFill>
                <a:srgbClr val="FFFF00"/>
              </a:solidFill>
              <a:prstDash val="sysDash"/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8732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2F882-3038-4F4B-B244-39EF26CF1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159" y="4165207"/>
            <a:ext cx="6743700" cy="1207008"/>
          </a:xfrm>
        </p:spPr>
        <p:txBody>
          <a:bodyPr/>
          <a:lstStyle/>
          <a:p>
            <a:pPr algn="ctr"/>
            <a:r>
              <a:rPr lang="en-US" sz="3733" dirty="0"/>
              <a:t>DAG</a:t>
            </a:r>
            <a:br>
              <a:rPr lang="en-US" sz="3733" dirty="0"/>
            </a:br>
            <a:endParaRPr lang="en-US" sz="3733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1E24703-3A4E-334F-9B72-96F94B6B95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73613" y="1777604"/>
            <a:ext cx="7198195" cy="2009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5F32BC4-4352-1B4A-A151-B51817464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6992" y="271361"/>
            <a:ext cx="2333200" cy="611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triped Right Arrow 7">
            <a:extLst>
              <a:ext uri="{FF2B5EF4-FFF2-40B4-BE49-F238E27FC236}">
                <a16:creationId xmlns:a16="http://schemas.microsoft.com/office/drawing/2014/main" id="{21A71B87-6B2A-4147-A609-2103EA69875E}"/>
              </a:ext>
            </a:extLst>
          </p:cNvPr>
          <p:cNvSpPr/>
          <p:nvPr/>
        </p:nvSpPr>
        <p:spPr>
          <a:xfrm>
            <a:off x="7623524" y="2468601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B2F2015-9D2B-7E4E-81A4-B2FAC057B02B}"/>
              </a:ext>
            </a:extLst>
          </p:cNvPr>
          <p:cNvSpPr txBox="1">
            <a:spLocks/>
          </p:cNvSpPr>
          <p:nvPr/>
        </p:nvSpPr>
        <p:spPr>
          <a:xfrm>
            <a:off x="470576" y="5191932"/>
            <a:ext cx="6743700" cy="8131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3733" dirty="0"/>
              <a:t>Directed Acyclic Graph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82742B9-05CE-DE40-ADC4-3FD8B59F84F9}"/>
              </a:ext>
            </a:extLst>
          </p:cNvPr>
          <p:cNvCxnSpPr>
            <a:cxnSpLocks/>
          </p:cNvCxnSpPr>
          <p:nvPr/>
        </p:nvCxnSpPr>
        <p:spPr>
          <a:xfrm flipH="1">
            <a:off x="2076773" y="4587498"/>
            <a:ext cx="1363852" cy="604434"/>
          </a:xfrm>
          <a:prstGeom prst="straightConnector1">
            <a:avLst/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6041D80-3D28-4A41-B90F-9984435C5C9A}"/>
              </a:ext>
            </a:extLst>
          </p:cNvPr>
          <p:cNvCxnSpPr>
            <a:cxnSpLocks/>
          </p:cNvCxnSpPr>
          <p:nvPr/>
        </p:nvCxnSpPr>
        <p:spPr>
          <a:xfrm>
            <a:off x="4181959" y="4587498"/>
            <a:ext cx="1363852" cy="604434"/>
          </a:xfrm>
          <a:prstGeom prst="straightConnector1">
            <a:avLst/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B283006-C468-B840-A86D-8F799A01BABF}"/>
              </a:ext>
            </a:extLst>
          </p:cNvPr>
          <p:cNvCxnSpPr>
            <a:cxnSpLocks/>
          </p:cNvCxnSpPr>
          <p:nvPr/>
        </p:nvCxnSpPr>
        <p:spPr>
          <a:xfrm>
            <a:off x="3842426" y="4587498"/>
            <a:ext cx="0" cy="604434"/>
          </a:xfrm>
          <a:prstGeom prst="straightConnector1">
            <a:avLst/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174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2AB9AD5C-5B6C-284F-BE94-E484F512258A}"/>
              </a:ext>
            </a:extLst>
          </p:cNvPr>
          <p:cNvGrpSpPr/>
          <p:nvPr/>
        </p:nvGrpSpPr>
        <p:grpSpPr>
          <a:xfrm>
            <a:off x="326226" y="118108"/>
            <a:ext cx="11161724" cy="6439854"/>
            <a:chOff x="326226" y="118108"/>
            <a:chExt cx="11161724" cy="6439854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998F26E-C818-0641-8392-D9886ACB7E8E}"/>
                </a:ext>
              </a:extLst>
            </p:cNvPr>
            <p:cNvSpPr/>
            <p:nvPr/>
          </p:nvSpPr>
          <p:spPr>
            <a:xfrm>
              <a:off x="326226" y="523235"/>
              <a:ext cx="11161724" cy="6034727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2400" dirty="0">
                <a:solidFill>
                  <a:schemeClr val="bg2"/>
                </a:solidFill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0E40A22-A2FD-E34A-A3BA-D26F15DCF771}"/>
                </a:ext>
              </a:extLst>
            </p:cNvPr>
            <p:cNvSpPr/>
            <p:nvPr/>
          </p:nvSpPr>
          <p:spPr>
            <a:xfrm>
              <a:off x="704050" y="118108"/>
              <a:ext cx="3024185" cy="750129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dirty="0">
                  <a:latin typeface="IBM Plex Mono" panose="020B0509050203000203" pitchFamily="49" charset="77"/>
                </a:rPr>
                <a:t>execute</a:t>
              </a:r>
              <a:endParaRPr lang="en-US" sz="2800" kern="1200" dirty="0">
                <a:latin typeface="IBM Plex Mono" panose="020B0509050203000203" pitchFamily="49" charset="77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D09FDEE-37EB-8743-88BF-838F0B490B54}"/>
              </a:ext>
            </a:extLst>
          </p:cNvPr>
          <p:cNvGrpSpPr/>
          <p:nvPr/>
        </p:nvGrpSpPr>
        <p:grpSpPr>
          <a:xfrm>
            <a:off x="4593434" y="603354"/>
            <a:ext cx="5936453" cy="3316876"/>
            <a:chOff x="4698999" y="3559941"/>
            <a:chExt cx="5936453" cy="331687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694E54C-4715-9B49-843D-CFBFAA311851}"/>
                </a:ext>
              </a:extLst>
            </p:cNvPr>
            <p:cNvSpPr/>
            <p:nvPr/>
          </p:nvSpPr>
          <p:spPr>
            <a:xfrm>
              <a:off x="4698999" y="3965069"/>
              <a:ext cx="5936453" cy="2911748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2400" dirty="0">
                <a:solidFill>
                  <a:schemeClr val="bg2"/>
                </a:solidFill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73F57D39-D9DD-C146-84CD-BA4C3221C622}"/>
                </a:ext>
              </a:extLst>
            </p:cNvPr>
            <p:cNvSpPr/>
            <p:nvPr/>
          </p:nvSpPr>
          <p:spPr>
            <a:xfrm>
              <a:off x="5076823" y="3559941"/>
              <a:ext cx="3024185" cy="750129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kern="1200" dirty="0" err="1">
                  <a:latin typeface="IBM Plex Mono" panose="020B0509050203000203" pitchFamily="49" charset="77"/>
                </a:rPr>
                <a:t>transpile</a:t>
              </a:r>
              <a:endParaRPr lang="en-US" sz="2800" kern="1200" dirty="0">
                <a:latin typeface="IBM Plex Mono" panose="020B0509050203000203" pitchFamily="49" charset="77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60364D-27B7-014A-8BC2-4E55E32B6BDB}"/>
              </a:ext>
            </a:extLst>
          </p:cNvPr>
          <p:cNvGrpSpPr/>
          <p:nvPr/>
        </p:nvGrpSpPr>
        <p:grpSpPr>
          <a:xfrm>
            <a:off x="4593435" y="4034534"/>
            <a:ext cx="5936452" cy="1023371"/>
            <a:chOff x="4699000" y="3559941"/>
            <a:chExt cx="5936452" cy="1023371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D93DDCE-6AB9-5540-8FEA-1618D7DD160A}"/>
                </a:ext>
              </a:extLst>
            </p:cNvPr>
            <p:cNvSpPr/>
            <p:nvPr/>
          </p:nvSpPr>
          <p:spPr>
            <a:xfrm>
              <a:off x="4699000" y="3965069"/>
              <a:ext cx="5936452" cy="618243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2400" dirty="0">
                <a:solidFill>
                  <a:schemeClr val="bg2"/>
                </a:solidFill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AC102CBD-63AC-FB4A-8C4F-BE32A944D30B}"/>
                </a:ext>
              </a:extLst>
            </p:cNvPr>
            <p:cNvSpPr/>
            <p:nvPr/>
          </p:nvSpPr>
          <p:spPr>
            <a:xfrm>
              <a:off x="5076823" y="3559941"/>
              <a:ext cx="3024185" cy="750129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kern="1200" dirty="0">
                  <a:latin typeface="IBM Plex Mono" panose="020B0509050203000203" pitchFamily="49" charset="77"/>
                </a:rPr>
                <a:t>assemble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735FFF0-54E2-F940-9E7F-82EFDCA34BE1}"/>
              </a:ext>
            </a:extLst>
          </p:cNvPr>
          <p:cNvGrpSpPr/>
          <p:nvPr/>
        </p:nvGrpSpPr>
        <p:grpSpPr>
          <a:xfrm>
            <a:off x="4593434" y="5159527"/>
            <a:ext cx="5936451" cy="1023371"/>
            <a:chOff x="4698999" y="3559941"/>
            <a:chExt cx="5936451" cy="1023371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6424A49-1D2F-A841-AA39-5370F4482A8F}"/>
                </a:ext>
              </a:extLst>
            </p:cNvPr>
            <p:cNvSpPr/>
            <p:nvPr/>
          </p:nvSpPr>
          <p:spPr>
            <a:xfrm>
              <a:off x="4698999" y="3965069"/>
              <a:ext cx="5936451" cy="618243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2400" dirty="0">
                <a:solidFill>
                  <a:schemeClr val="bg2"/>
                </a:solidFill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9E1110F-0669-6B4C-8846-769AB8FBF1AF}"/>
                </a:ext>
              </a:extLst>
            </p:cNvPr>
            <p:cNvSpPr/>
            <p:nvPr/>
          </p:nvSpPr>
          <p:spPr>
            <a:xfrm>
              <a:off x="5076823" y="3559941"/>
              <a:ext cx="3024185" cy="750129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dirty="0" err="1">
                  <a:latin typeface="IBM Plex Mono" panose="020B0509050203000203" pitchFamily="49" charset="77"/>
                </a:rPr>
                <a:t>b</a:t>
              </a:r>
              <a:r>
                <a:rPr lang="en-US" sz="2800" kern="1200" dirty="0" err="1">
                  <a:latin typeface="IBM Plex Mono" panose="020B0509050203000203" pitchFamily="49" charset="77"/>
                </a:rPr>
                <a:t>ackend.run</a:t>
              </a:r>
              <a:endParaRPr lang="en-US" sz="2800" kern="1200" dirty="0">
                <a:latin typeface="IBM Plex Mono" panose="020B0509050203000203" pitchFamily="49" charset="77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0BA0EBB-A563-4C4E-B025-1A5A48EB46AB}"/>
              </a:ext>
            </a:extLst>
          </p:cNvPr>
          <p:cNvGrpSpPr/>
          <p:nvPr/>
        </p:nvGrpSpPr>
        <p:grpSpPr>
          <a:xfrm>
            <a:off x="2629023" y="3678889"/>
            <a:ext cx="2236489" cy="978408"/>
            <a:chOff x="2629023" y="3678889"/>
            <a:chExt cx="2236489" cy="978408"/>
          </a:xfrm>
        </p:grpSpPr>
        <p:sp>
          <p:nvSpPr>
            <p:cNvPr id="39" name="Circular Arrow 38">
              <a:extLst>
                <a:ext uri="{FF2B5EF4-FFF2-40B4-BE49-F238E27FC236}">
                  <a16:creationId xmlns:a16="http://schemas.microsoft.com/office/drawing/2014/main" id="{C191CB91-5A36-7249-BE65-58D06EF16ECB}"/>
                </a:ext>
              </a:extLst>
            </p:cNvPr>
            <p:cNvSpPr/>
            <p:nvPr/>
          </p:nvSpPr>
          <p:spPr>
            <a:xfrm rot="14994385" flipH="1">
              <a:off x="3887104" y="3678889"/>
              <a:ext cx="978408" cy="978408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9115054"/>
                <a:gd name="adj5" fmla="val 12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19A0250-C527-8A4C-AA05-08D82EBA9AF2}"/>
                </a:ext>
              </a:extLst>
            </p:cNvPr>
            <p:cNvSpPr/>
            <p:nvPr/>
          </p:nvSpPr>
          <p:spPr>
            <a:xfrm>
              <a:off x="2629023" y="3975393"/>
              <a:ext cx="12618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circuit</a:t>
              </a:r>
              <a:endParaRPr lang="en-US" sz="2000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A291AE0-EC24-A743-B136-26DA1B0BAEDA}"/>
              </a:ext>
            </a:extLst>
          </p:cNvPr>
          <p:cNvGrpSpPr/>
          <p:nvPr/>
        </p:nvGrpSpPr>
        <p:grpSpPr>
          <a:xfrm>
            <a:off x="2948593" y="4835663"/>
            <a:ext cx="1884373" cy="978408"/>
            <a:chOff x="2948593" y="4835663"/>
            <a:chExt cx="1884373" cy="978408"/>
          </a:xfrm>
        </p:grpSpPr>
        <p:sp>
          <p:nvSpPr>
            <p:cNvPr id="40" name="Circular Arrow 39">
              <a:extLst>
                <a:ext uri="{FF2B5EF4-FFF2-40B4-BE49-F238E27FC236}">
                  <a16:creationId xmlns:a16="http://schemas.microsoft.com/office/drawing/2014/main" id="{BF3D2A4D-8589-2F49-89A5-B15E62FA460D}"/>
                </a:ext>
              </a:extLst>
            </p:cNvPr>
            <p:cNvSpPr/>
            <p:nvPr/>
          </p:nvSpPr>
          <p:spPr>
            <a:xfrm rot="14994385" flipH="1">
              <a:off x="3854558" y="4835663"/>
              <a:ext cx="978408" cy="978408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9115054"/>
                <a:gd name="adj5" fmla="val 12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2DB9345-8EAC-0741-ADD6-5978C30C471E}"/>
                </a:ext>
              </a:extLst>
            </p:cNvPr>
            <p:cNvSpPr/>
            <p:nvPr/>
          </p:nvSpPr>
          <p:spPr>
            <a:xfrm>
              <a:off x="2948593" y="5090744"/>
              <a:ext cx="80021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err="1">
                  <a:solidFill>
                    <a:schemeClr val="bg2"/>
                  </a:solidFill>
                  <a:latin typeface="IBM Plex Mono" panose="020B0509050203000203" pitchFamily="49" charset="77"/>
                </a:rPr>
                <a:t>Qobj</a:t>
              </a:r>
              <a:endParaRPr lang="en-US" sz="2000" dirty="0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68263ADB-D943-FB46-8B81-E13E1A840841}"/>
              </a:ext>
            </a:extLst>
          </p:cNvPr>
          <p:cNvGrpSpPr/>
          <p:nvPr/>
        </p:nvGrpSpPr>
        <p:grpSpPr>
          <a:xfrm>
            <a:off x="214846" y="1111164"/>
            <a:ext cx="4442048" cy="484635"/>
            <a:chOff x="214846" y="1111164"/>
            <a:chExt cx="4442048" cy="484635"/>
          </a:xfrm>
        </p:grpSpPr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id="{FF6A4D3D-BCE3-DB48-A55B-86D32FB95902}"/>
                </a:ext>
              </a:extLst>
            </p:cNvPr>
            <p:cNvSpPr/>
            <p:nvPr/>
          </p:nvSpPr>
          <p:spPr>
            <a:xfrm>
              <a:off x="214846" y="1111167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0DE33A5-4E17-134F-85A1-1FAB3DE03FEE}"/>
                </a:ext>
              </a:extLst>
            </p:cNvPr>
            <p:cNvSpPr/>
            <p:nvPr/>
          </p:nvSpPr>
          <p:spPr>
            <a:xfrm>
              <a:off x="1824063" y="1111167"/>
              <a:ext cx="12618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circuit</a:t>
              </a:r>
              <a:endParaRPr lang="en-US" sz="2000" dirty="0"/>
            </a:p>
          </p:txBody>
        </p:sp>
        <p:sp>
          <p:nvSpPr>
            <p:cNvPr id="47" name="Right Arrow 46">
              <a:extLst>
                <a:ext uri="{FF2B5EF4-FFF2-40B4-BE49-F238E27FC236}">
                  <a16:creationId xmlns:a16="http://schemas.microsoft.com/office/drawing/2014/main" id="{12D6C1B4-4BE7-674D-96D7-52CB09DCD57A}"/>
                </a:ext>
              </a:extLst>
            </p:cNvPr>
            <p:cNvSpPr/>
            <p:nvPr/>
          </p:nvSpPr>
          <p:spPr>
            <a:xfrm>
              <a:off x="3678486" y="1111164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2CDD7F-75EA-1D4C-8A1A-ED98FBB6380E}"/>
              </a:ext>
            </a:extLst>
          </p:cNvPr>
          <p:cNvGrpSpPr/>
          <p:nvPr/>
        </p:nvGrpSpPr>
        <p:grpSpPr>
          <a:xfrm>
            <a:off x="194762" y="5953746"/>
            <a:ext cx="4539023" cy="484633"/>
            <a:chOff x="194762" y="5953746"/>
            <a:chExt cx="4539023" cy="484633"/>
          </a:xfrm>
        </p:grpSpPr>
        <p:sp>
          <p:nvSpPr>
            <p:cNvPr id="42" name="Right Arrow 41">
              <a:extLst>
                <a:ext uri="{FF2B5EF4-FFF2-40B4-BE49-F238E27FC236}">
                  <a16:creationId xmlns:a16="http://schemas.microsoft.com/office/drawing/2014/main" id="{997907BB-C473-0A47-91F6-B4B5012BB996}"/>
                </a:ext>
              </a:extLst>
            </p:cNvPr>
            <p:cNvSpPr/>
            <p:nvPr/>
          </p:nvSpPr>
          <p:spPr>
            <a:xfrm rot="10800000">
              <a:off x="194762" y="5953746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96BC5F0-48F7-6B4A-B4C3-1F412EF9DE2E}"/>
                </a:ext>
              </a:extLst>
            </p:cNvPr>
            <p:cNvSpPr/>
            <p:nvPr/>
          </p:nvSpPr>
          <p:spPr>
            <a:xfrm>
              <a:off x="1979631" y="5982843"/>
              <a:ext cx="110799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result</a:t>
              </a:r>
              <a:endParaRPr lang="en-US" sz="2000" dirty="0"/>
            </a:p>
          </p:txBody>
        </p:sp>
        <p:sp>
          <p:nvSpPr>
            <p:cNvPr id="48" name="Right Arrow 47">
              <a:extLst>
                <a:ext uri="{FF2B5EF4-FFF2-40B4-BE49-F238E27FC236}">
                  <a16:creationId xmlns:a16="http://schemas.microsoft.com/office/drawing/2014/main" id="{FA115E7F-689E-AA46-9B62-CF4C6AF55571}"/>
                </a:ext>
              </a:extLst>
            </p:cNvPr>
            <p:cNvSpPr/>
            <p:nvPr/>
          </p:nvSpPr>
          <p:spPr>
            <a:xfrm rot="10800000">
              <a:off x="3755377" y="5953747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B4B964E-4563-F641-B848-F1B74B7B86D9}"/>
              </a:ext>
            </a:extLst>
          </p:cNvPr>
          <p:cNvGrpSpPr/>
          <p:nvPr/>
        </p:nvGrpSpPr>
        <p:grpSpPr>
          <a:xfrm>
            <a:off x="5003804" y="1507208"/>
            <a:ext cx="5011738" cy="2050868"/>
            <a:chOff x="2032000" y="964379"/>
            <a:chExt cx="5011738" cy="2050868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1D22B3E-0F49-F446-AE6E-318C7F3B48BF}"/>
                </a:ext>
              </a:extLst>
            </p:cNvPr>
            <p:cNvSpPr/>
            <p:nvPr/>
          </p:nvSpPr>
          <p:spPr>
            <a:xfrm>
              <a:off x="2032000" y="1369507"/>
              <a:ext cx="5011738" cy="1645740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2400" dirty="0">
                <a:solidFill>
                  <a:schemeClr val="bg2"/>
                </a:solidFill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  <a:r>
                <a:rPr lang="en-US" sz="2400" dirty="0" err="1">
                  <a:solidFill>
                    <a:schemeClr val="bg2"/>
                  </a:solidFill>
                  <a:latin typeface="IBM Plex Mono" panose="020B0509050203000203" pitchFamily="49" charset="77"/>
                </a:rPr>
                <a:t>circuit_to_dag</a:t>
              </a:r>
              <a:endParaRPr lang="en-US" sz="2400" dirty="0">
                <a:solidFill>
                  <a:schemeClr val="bg2"/>
                </a:solidFill>
                <a:latin typeface="IBM Plex Mono" panose="020B0509050203000203" pitchFamily="49" charset="77"/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run passes on </a:t>
              </a:r>
              <a:r>
                <a:rPr lang="en-US" sz="2400" dirty="0" err="1">
                  <a:solidFill>
                    <a:schemeClr val="bg2"/>
                  </a:solidFill>
                  <a:latin typeface="IBM Plex Mono" panose="020B0509050203000203" pitchFamily="49" charset="77"/>
                </a:rPr>
                <a:t>dag</a:t>
              </a:r>
              <a:endParaRPr lang="en-US" sz="2400" dirty="0">
                <a:solidFill>
                  <a:schemeClr val="bg2"/>
                </a:solidFill>
                <a:latin typeface="IBM Plex Mono" panose="020B0509050203000203" pitchFamily="49" charset="77"/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  <a:r>
                <a:rPr lang="en-US" sz="2400" dirty="0" err="1">
                  <a:solidFill>
                    <a:schemeClr val="bg2"/>
                  </a:solidFill>
                  <a:latin typeface="IBM Plex Mono" panose="020B0509050203000203" pitchFamily="49" charset="77"/>
                </a:rPr>
                <a:t>dag_to_circuit</a:t>
              </a:r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 </a:t>
              </a: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AC0DE198-0D10-6645-8514-A26776F850AD}"/>
                </a:ext>
              </a:extLst>
            </p:cNvPr>
            <p:cNvSpPr/>
            <p:nvPr/>
          </p:nvSpPr>
          <p:spPr>
            <a:xfrm>
              <a:off x="2409823" y="964379"/>
              <a:ext cx="3833813" cy="750129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kern="1200" dirty="0" err="1">
                  <a:latin typeface="IBM Plex Mono" panose="020B0509050203000203" pitchFamily="49" charset="77"/>
                </a:rPr>
                <a:t>PassManager.run</a:t>
              </a:r>
              <a:endParaRPr lang="en-US" sz="2800" kern="1200" dirty="0">
                <a:latin typeface="IBM Plex Mono" panose="020B0509050203000203" pitchFamily="49" charset="77"/>
              </a:endParaRPr>
            </a:p>
          </p:txBody>
        </p:sp>
      </p:grpSp>
      <p:sp>
        <p:nvSpPr>
          <p:cNvPr id="25" name="Circular Arrow 24">
            <a:extLst>
              <a:ext uri="{FF2B5EF4-FFF2-40B4-BE49-F238E27FC236}">
                <a16:creationId xmlns:a16="http://schemas.microsoft.com/office/drawing/2014/main" id="{CEB7434F-88A1-5E4E-8CDC-4D1A0B42011F}"/>
              </a:ext>
            </a:extLst>
          </p:cNvPr>
          <p:cNvSpPr/>
          <p:nvPr/>
        </p:nvSpPr>
        <p:spPr>
          <a:xfrm flipH="1">
            <a:off x="8983409" y="2246781"/>
            <a:ext cx="978408" cy="97840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765402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811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2B871E2-3394-174F-A033-3165DEBE453E}"/>
              </a:ext>
            </a:extLst>
          </p:cNvPr>
          <p:cNvSpPr txBox="1">
            <a:spLocks/>
          </p:cNvSpPr>
          <p:nvPr/>
        </p:nvSpPr>
        <p:spPr>
          <a:xfrm>
            <a:off x="304798" y="146304"/>
            <a:ext cx="10802113" cy="60350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3733" b="1" dirty="0"/>
              <a:t>Summary so far</a:t>
            </a:r>
            <a:endParaRPr lang="en-US" sz="3733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83B7342-78F4-7246-9D14-27027C77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618" y="749808"/>
            <a:ext cx="10802113" cy="5759195"/>
          </a:xfrm>
        </p:spPr>
        <p:txBody>
          <a:bodyPr/>
          <a:lstStyle/>
          <a:p>
            <a:r>
              <a:rPr lang="en-US" dirty="0"/>
              <a:t>- Why do we need compilation?</a:t>
            </a:r>
            <a:br>
              <a:rPr lang="en-US" dirty="0"/>
            </a:br>
            <a:r>
              <a:rPr lang="en-US" dirty="0"/>
              <a:t>	Optimization</a:t>
            </a:r>
            <a:br>
              <a:rPr lang="en-US" dirty="0"/>
            </a:br>
            <a:r>
              <a:rPr lang="en-US" dirty="0"/>
              <a:t>	Adapt to the basis</a:t>
            </a:r>
            <a:br>
              <a:rPr lang="en-US" dirty="0"/>
            </a:br>
            <a:r>
              <a:rPr lang="en-US" dirty="0"/>
              <a:t>	Hardware limitations (mapping to the coupling map)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- Noise and errors</a:t>
            </a:r>
            <a:br>
              <a:rPr lang="en-US" dirty="0"/>
            </a:br>
            <a:r>
              <a:rPr lang="en-US" dirty="0"/>
              <a:t>	The price of bad optimizations</a:t>
            </a:r>
            <a:br>
              <a:rPr lang="en-US" dirty="0"/>
            </a:br>
            <a:r>
              <a:rPr lang="en-US" dirty="0"/>
              <a:t>	Types of error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Qiskit</a:t>
            </a:r>
            <a:r>
              <a:rPr lang="en-US" dirty="0"/>
              <a:t>-Terra compilation internals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Transpiler</a:t>
            </a:r>
            <a:r>
              <a:rPr lang="en-US" dirty="0"/>
              <a:t>: Passes, </a:t>
            </a:r>
            <a:r>
              <a:rPr lang="en-US" dirty="0" err="1"/>
              <a:t>PassManager</a:t>
            </a:r>
            <a:r>
              <a:rPr lang="en-US" dirty="0"/>
              <a:t>, and property set</a:t>
            </a:r>
            <a:br>
              <a:rPr lang="en-US" dirty="0"/>
            </a:br>
            <a:r>
              <a:rPr lang="en-US" dirty="0"/>
              <a:t>	Internal DAG representation</a:t>
            </a:r>
            <a:br>
              <a:rPr lang="en-US" dirty="0"/>
            </a:br>
            <a:r>
              <a:rPr lang="en-US" dirty="0"/>
              <a:t>	The execution pipeline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20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3B7342-78F4-7246-9D14-27027C77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618" y="401782"/>
            <a:ext cx="11333018" cy="6107221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/>
              <a:t>☆☆☆☆★ Write your own pass manager</a:t>
            </a:r>
            <a:br>
              <a:rPr lang="en-US" dirty="0"/>
            </a:br>
            <a:r>
              <a:rPr lang="en-US" dirty="0"/>
              <a:t>☆☆☆★★ Does it (sometimes) works better than preset ones?</a:t>
            </a:r>
            <a:br>
              <a:rPr lang="en-US" dirty="0"/>
            </a:br>
            <a:r>
              <a:rPr lang="en-US" dirty="0"/>
              <a:t>	In terms of depth or amount of CXs</a:t>
            </a:r>
            <a:br>
              <a:rPr lang="en-US" dirty="0"/>
            </a:br>
            <a:r>
              <a:rPr lang="en-US" dirty="0"/>
              <a:t>☆☆☆★★ Improve an existent preset pass manager</a:t>
            </a:r>
            <a:br>
              <a:rPr lang="en-US" dirty="0"/>
            </a:br>
            <a:r>
              <a:rPr lang="en-US" dirty="0"/>
              <a:t>	Avoid a pass repetition, an unnecessary pass, etc.</a:t>
            </a:r>
            <a:br>
              <a:rPr lang="en-US" dirty="0"/>
            </a:br>
            <a:r>
              <a:rPr lang="en-US" dirty="0"/>
              <a:t>☆★★★★ Improve an existent pass</a:t>
            </a:r>
            <a:br>
              <a:rPr lang="en-US" dirty="0"/>
            </a:br>
            <a:r>
              <a:rPr lang="en-US" dirty="0"/>
              <a:t>★★★★★ A new/better pass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Bonus!</a:t>
            </a:r>
            <a:br>
              <a:rPr lang="en-US" dirty="0"/>
            </a:br>
            <a:r>
              <a:rPr lang="en-US" dirty="0"/>
              <a:t>☆☆☆☆★ Find a non-duplicated bug and submit it!</a:t>
            </a:r>
            <a:br>
              <a:rPr lang="en-US" dirty="0"/>
            </a:br>
            <a:r>
              <a:rPr lang="en-US" dirty="0"/>
              <a:t>☆☆☆★★ Fix the bug with a PR</a:t>
            </a:r>
          </a:p>
        </p:txBody>
      </p:sp>
    </p:spTree>
    <p:extLst>
      <p:ext uri="{BB962C8B-B14F-4D97-AF65-F5344CB8AC3E}">
        <p14:creationId xmlns:p14="http://schemas.microsoft.com/office/powerpoint/2010/main" val="3847491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4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059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/>
          <p:cNvSpPr txBox="1"/>
          <p:nvPr/>
        </p:nvSpPr>
        <p:spPr>
          <a:xfrm>
            <a:off x="10589572" y="6488303"/>
            <a:ext cx="121296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</a:rPr>
              <a:t>THANK YOU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D71F7B-F6EE-9545-B9FB-9BFF1789FDBD}"/>
              </a:ext>
            </a:extLst>
          </p:cNvPr>
          <p:cNvSpPr txBox="1"/>
          <p:nvPr/>
        </p:nvSpPr>
        <p:spPr>
          <a:xfrm>
            <a:off x="9793705" y="6283362"/>
            <a:ext cx="121296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2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0693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3C8643-3ED2-394F-8654-65338DF1AF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803"/>
          <a:stretch/>
        </p:blipFill>
        <p:spPr>
          <a:xfrm>
            <a:off x="-3617" y="1483550"/>
            <a:ext cx="12364012" cy="4402667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7BAE7100-ED71-E743-85A0-0630EBF40272}"/>
              </a:ext>
            </a:extLst>
          </p:cNvPr>
          <p:cNvSpPr/>
          <p:nvPr/>
        </p:nvSpPr>
        <p:spPr>
          <a:xfrm rot="8028595">
            <a:off x="6673750" y="2659338"/>
            <a:ext cx="2339612" cy="2642114"/>
          </a:xfrm>
          <a:custGeom>
            <a:avLst/>
            <a:gdLst>
              <a:gd name="connsiteX0" fmla="*/ 360355 w 2063031"/>
              <a:gd name="connsiteY0" fmla="*/ 0 h 2590050"/>
              <a:gd name="connsiteX1" fmla="*/ 2063031 w 2063031"/>
              <a:gd name="connsiteY1" fmla="*/ 977462 h 2590050"/>
              <a:gd name="connsiteX2" fmla="*/ 1959429 w 2063031"/>
              <a:gd name="connsiteY2" fmla="*/ 1297277 h 2590050"/>
              <a:gd name="connsiteX3" fmla="*/ 2058526 w 2063031"/>
              <a:gd name="connsiteY3" fmla="*/ 1635110 h 2590050"/>
              <a:gd name="connsiteX4" fmla="*/ 351346 w 2063031"/>
              <a:gd name="connsiteY4" fmla="*/ 2590050 h 2590050"/>
              <a:gd name="connsiteX5" fmla="*/ 0 w 2063031"/>
              <a:gd name="connsiteY5" fmla="*/ 1279259 h 2590050"/>
              <a:gd name="connsiteX6" fmla="*/ 360355 w 2063031"/>
              <a:gd name="connsiteY6" fmla="*/ 0 h 2590050"/>
              <a:gd name="connsiteX0" fmla="*/ 360355 w 2063031"/>
              <a:gd name="connsiteY0" fmla="*/ 0 h 2590050"/>
              <a:gd name="connsiteX1" fmla="*/ 2063031 w 2063031"/>
              <a:gd name="connsiteY1" fmla="*/ 977462 h 2590050"/>
              <a:gd name="connsiteX2" fmla="*/ 1959429 w 2063031"/>
              <a:gd name="connsiteY2" fmla="*/ 1297277 h 2590050"/>
              <a:gd name="connsiteX3" fmla="*/ 2058526 w 2063031"/>
              <a:gd name="connsiteY3" fmla="*/ 1635110 h 2590050"/>
              <a:gd name="connsiteX4" fmla="*/ 351346 w 2063031"/>
              <a:gd name="connsiteY4" fmla="*/ 2590050 h 2590050"/>
              <a:gd name="connsiteX5" fmla="*/ 0 w 2063031"/>
              <a:gd name="connsiteY5" fmla="*/ 1274754 h 2590050"/>
              <a:gd name="connsiteX6" fmla="*/ 360355 w 2063031"/>
              <a:gd name="connsiteY6" fmla="*/ 0 h 2590050"/>
              <a:gd name="connsiteX0" fmla="*/ 360525 w 2063201"/>
              <a:gd name="connsiteY0" fmla="*/ 0 h 2590050"/>
              <a:gd name="connsiteX1" fmla="*/ 2063201 w 2063201"/>
              <a:gd name="connsiteY1" fmla="*/ 977462 h 2590050"/>
              <a:gd name="connsiteX2" fmla="*/ 1959599 w 2063201"/>
              <a:gd name="connsiteY2" fmla="*/ 1297277 h 2590050"/>
              <a:gd name="connsiteX3" fmla="*/ 2058696 w 2063201"/>
              <a:gd name="connsiteY3" fmla="*/ 1635110 h 2590050"/>
              <a:gd name="connsiteX4" fmla="*/ 351516 w 2063201"/>
              <a:gd name="connsiteY4" fmla="*/ 2590050 h 2590050"/>
              <a:gd name="connsiteX5" fmla="*/ 170 w 2063201"/>
              <a:gd name="connsiteY5" fmla="*/ 1274754 h 2590050"/>
              <a:gd name="connsiteX6" fmla="*/ 360525 w 2063201"/>
              <a:gd name="connsiteY6" fmla="*/ 0 h 2590050"/>
              <a:gd name="connsiteX0" fmla="*/ 360525 w 2063201"/>
              <a:gd name="connsiteY0" fmla="*/ 0 h 2590050"/>
              <a:gd name="connsiteX1" fmla="*/ 2063201 w 2063201"/>
              <a:gd name="connsiteY1" fmla="*/ 977462 h 2590050"/>
              <a:gd name="connsiteX2" fmla="*/ 1959599 w 2063201"/>
              <a:gd name="connsiteY2" fmla="*/ 1297277 h 2590050"/>
              <a:gd name="connsiteX3" fmla="*/ 2058696 w 2063201"/>
              <a:gd name="connsiteY3" fmla="*/ 1635110 h 2590050"/>
              <a:gd name="connsiteX4" fmla="*/ 351516 w 2063201"/>
              <a:gd name="connsiteY4" fmla="*/ 2590050 h 2590050"/>
              <a:gd name="connsiteX5" fmla="*/ 170 w 2063201"/>
              <a:gd name="connsiteY5" fmla="*/ 1274754 h 2590050"/>
              <a:gd name="connsiteX6" fmla="*/ 360525 w 2063201"/>
              <a:gd name="connsiteY6" fmla="*/ 0 h 2590050"/>
              <a:gd name="connsiteX0" fmla="*/ 360525 w 2063201"/>
              <a:gd name="connsiteY0" fmla="*/ 0 h 2590050"/>
              <a:gd name="connsiteX1" fmla="*/ 2063201 w 2063201"/>
              <a:gd name="connsiteY1" fmla="*/ 977462 h 2590050"/>
              <a:gd name="connsiteX2" fmla="*/ 1959599 w 2063201"/>
              <a:gd name="connsiteY2" fmla="*/ 1297277 h 2590050"/>
              <a:gd name="connsiteX3" fmla="*/ 2058696 w 2063201"/>
              <a:gd name="connsiteY3" fmla="*/ 1635110 h 2590050"/>
              <a:gd name="connsiteX4" fmla="*/ 351516 w 2063201"/>
              <a:gd name="connsiteY4" fmla="*/ 2590050 h 2590050"/>
              <a:gd name="connsiteX5" fmla="*/ 170 w 2063201"/>
              <a:gd name="connsiteY5" fmla="*/ 1274754 h 2590050"/>
              <a:gd name="connsiteX6" fmla="*/ 360525 w 2063201"/>
              <a:gd name="connsiteY6" fmla="*/ 0 h 2590050"/>
              <a:gd name="connsiteX0" fmla="*/ 360595 w 2063271"/>
              <a:gd name="connsiteY0" fmla="*/ 0 h 2590050"/>
              <a:gd name="connsiteX1" fmla="*/ 2063271 w 2063271"/>
              <a:gd name="connsiteY1" fmla="*/ 977462 h 2590050"/>
              <a:gd name="connsiteX2" fmla="*/ 1959669 w 2063271"/>
              <a:gd name="connsiteY2" fmla="*/ 1297277 h 2590050"/>
              <a:gd name="connsiteX3" fmla="*/ 2058766 w 2063271"/>
              <a:gd name="connsiteY3" fmla="*/ 1635110 h 2590050"/>
              <a:gd name="connsiteX4" fmla="*/ 351586 w 2063271"/>
              <a:gd name="connsiteY4" fmla="*/ 2590050 h 2590050"/>
              <a:gd name="connsiteX5" fmla="*/ 240 w 2063271"/>
              <a:gd name="connsiteY5" fmla="*/ 1274754 h 2590050"/>
              <a:gd name="connsiteX6" fmla="*/ 360595 w 2063271"/>
              <a:gd name="connsiteY6" fmla="*/ 0 h 2590050"/>
              <a:gd name="connsiteX0" fmla="*/ 360595 w 2063271"/>
              <a:gd name="connsiteY0" fmla="*/ 0 h 2590050"/>
              <a:gd name="connsiteX1" fmla="*/ 2063271 w 2063271"/>
              <a:gd name="connsiteY1" fmla="*/ 977462 h 2590050"/>
              <a:gd name="connsiteX2" fmla="*/ 1959669 w 2063271"/>
              <a:gd name="connsiteY2" fmla="*/ 1297277 h 2590050"/>
              <a:gd name="connsiteX3" fmla="*/ 2058766 w 2063271"/>
              <a:gd name="connsiteY3" fmla="*/ 1635110 h 2590050"/>
              <a:gd name="connsiteX4" fmla="*/ 351586 w 2063271"/>
              <a:gd name="connsiteY4" fmla="*/ 2590050 h 2590050"/>
              <a:gd name="connsiteX5" fmla="*/ 240 w 2063271"/>
              <a:gd name="connsiteY5" fmla="*/ 1274754 h 2590050"/>
              <a:gd name="connsiteX6" fmla="*/ 360595 w 2063271"/>
              <a:gd name="connsiteY6" fmla="*/ 0 h 2590050"/>
              <a:gd name="connsiteX0" fmla="*/ 360595 w 2063271"/>
              <a:gd name="connsiteY0" fmla="*/ 0 h 2590050"/>
              <a:gd name="connsiteX1" fmla="*/ 2063271 w 2063271"/>
              <a:gd name="connsiteY1" fmla="*/ 977462 h 2590050"/>
              <a:gd name="connsiteX2" fmla="*/ 1959669 w 2063271"/>
              <a:gd name="connsiteY2" fmla="*/ 1297277 h 2590050"/>
              <a:gd name="connsiteX3" fmla="*/ 2058766 w 2063271"/>
              <a:gd name="connsiteY3" fmla="*/ 1635110 h 2590050"/>
              <a:gd name="connsiteX4" fmla="*/ 351586 w 2063271"/>
              <a:gd name="connsiteY4" fmla="*/ 2590050 h 2590050"/>
              <a:gd name="connsiteX5" fmla="*/ 240 w 2063271"/>
              <a:gd name="connsiteY5" fmla="*/ 1274754 h 2590050"/>
              <a:gd name="connsiteX6" fmla="*/ 360595 w 2063271"/>
              <a:gd name="connsiteY6" fmla="*/ 0 h 2590050"/>
              <a:gd name="connsiteX0" fmla="*/ 360595 w 2063271"/>
              <a:gd name="connsiteY0" fmla="*/ 0 h 2590050"/>
              <a:gd name="connsiteX1" fmla="*/ 2063271 w 2063271"/>
              <a:gd name="connsiteY1" fmla="*/ 977462 h 2590050"/>
              <a:gd name="connsiteX2" fmla="*/ 1959669 w 2063271"/>
              <a:gd name="connsiteY2" fmla="*/ 1297277 h 2590050"/>
              <a:gd name="connsiteX3" fmla="*/ 2058766 w 2063271"/>
              <a:gd name="connsiteY3" fmla="*/ 1635110 h 2590050"/>
              <a:gd name="connsiteX4" fmla="*/ 351586 w 2063271"/>
              <a:gd name="connsiteY4" fmla="*/ 2590050 h 2590050"/>
              <a:gd name="connsiteX5" fmla="*/ 240 w 2063271"/>
              <a:gd name="connsiteY5" fmla="*/ 1274754 h 2590050"/>
              <a:gd name="connsiteX6" fmla="*/ 360595 w 2063271"/>
              <a:gd name="connsiteY6" fmla="*/ 0 h 2590050"/>
              <a:gd name="connsiteX0" fmla="*/ 495265 w 2197941"/>
              <a:gd name="connsiteY0" fmla="*/ 0 h 2122605"/>
              <a:gd name="connsiteX1" fmla="*/ 2197941 w 2197941"/>
              <a:gd name="connsiteY1" fmla="*/ 977462 h 2122605"/>
              <a:gd name="connsiteX2" fmla="*/ 2094339 w 2197941"/>
              <a:gd name="connsiteY2" fmla="*/ 1297277 h 2122605"/>
              <a:gd name="connsiteX3" fmla="*/ 2193436 w 2197941"/>
              <a:gd name="connsiteY3" fmla="*/ 1635110 h 2122605"/>
              <a:gd name="connsiteX4" fmla="*/ 86728 w 2197941"/>
              <a:gd name="connsiteY4" fmla="*/ 2122605 h 2122605"/>
              <a:gd name="connsiteX5" fmla="*/ 134910 w 2197941"/>
              <a:gd name="connsiteY5" fmla="*/ 1274754 h 2122605"/>
              <a:gd name="connsiteX6" fmla="*/ 495265 w 2197941"/>
              <a:gd name="connsiteY6" fmla="*/ 0 h 2122605"/>
              <a:gd name="connsiteX0" fmla="*/ 495265 w 2197941"/>
              <a:gd name="connsiteY0" fmla="*/ 0 h 2122605"/>
              <a:gd name="connsiteX1" fmla="*/ 2197941 w 2197941"/>
              <a:gd name="connsiteY1" fmla="*/ 977462 h 2122605"/>
              <a:gd name="connsiteX2" fmla="*/ 2094339 w 2197941"/>
              <a:gd name="connsiteY2" fmla="*/ 1297277 h 2122605"/>
              <a:gd name="connsiteX3" fmla="*/ 2028088 w 2197941"/>
              <a:gd name="connsiteY3" fmla="*/ 1666608 h 2122605"/>
              <a:gd name="connsiteX4" fmla="*/ 86728 w 2197941"/>
              <a:gd name="connsiteY4" fmla="*/ 2122605 h 2122605"/>
              <a:gd name="connsiteX5" fmla="*/ 134910 w 2197941"/>
              <a:gd name="connsiteY5" fmla="*/ 1274754 h 2122605"/>
              <a:gd name="connsiteX6" fmla="*/ 495265 w 2197941"/>
              <a:gd name="connsiteY6" fmla="*/ 0 h 2122605"/>
              <a:gd name="connsiteX0" fmla="*/ 495265 w 2197941"/>
              <a:gd name="connsiteY0" fmla="*/ 0 h 2122605"/>
              <a:gd name="connsiteX1" fmla="*/ 2197941 w 2197941"/>
              <a:gd name="connsiteY1" fmla="*/ 977462 h 2122605"/>
              <a:gd name="connsiteX2" fmla="*/ 2025120 w 2197941"/>
              <a:gd name="connsiteY2" fmla="*/ 1265896 h 2122605"/>
              <a:gd name="connsiteX3" fmla="*/ 2028088 w 2197941"/>
              <a:gd name="connsiteY3" fmla="*/ 1666608 h 2122605"/>
              <a:gd name="connsiteX4" fmla="*/ 86728 w 2197941"/>
              <a:gd name="connsiteY4" fmla="*/ 2122605 h 2122605"/>
              <a:gd name="connsiteX5" fmla="*/ 134910 w 2197941"/>
              <a:gd name="connsiteY5" fmla="*/ 1274754 h 2122605"/>
              <a:gd name="connsiteX6" fmla="*/ 495265 w 2197941"/>
              <a:gd name="connsiteY6" fmla="*/ 0 h 2122605"/>
              <a:gd name="connsiteX0" fmla="*/ 495265 w 2178400"/>
              <a:gd name="connsiteY0" fmla="*/ 0 h 2122605"/>
              <a:gd name="connsiteX1" fmla="*/ 2178400 w 2178400"/>
              <a:gd name="connsiteY1" fmla="*/ 957094 h 2122605"/>
              <a:gd name="connsiteX2" fmla="*/ 2025120 w 2178400"/>
              <a:gd name="connsiteY2" fmla="*/ 1265896 h 2122605"/>
              <a:gd name="connsiteX3" fmla="*/ 2028088 w 2178400"/>
              <a:gd name="connsiteY3" fmla="*/ 1666608 h 2122605"/>
              <a:gd name="connsiteX4" fmla="*/ 86728 w 2178400"/>
              <a:gd name="connsiteY4" fmla="*/ 2122605 h 2122605"/>
              <a:gd name="connsiteX5" fmla="*/ 134910 w 2178400"/>
              <a:gd name="connsiteY5" fmla="*/ 1274754 h 2122605"/>
              <a:gd name="connsiteX6" fmla="*/ 495265 w 2178400"/>
              <a:gd name="connsiteY6" fmla="*/ 0 h 2122605"/>
              <a:gd name="connsiteX0" fmla="*/ 519098 w 2202233"/>
              <a:gd name="connsiteY0" fmla="*/ 0 h 2122605"/>
              <a:gd name="connsiteX1" fmla="*/ 2202233 w 2202233"/>
              <a:gd name="connsiteY1" fmla="*/ 957094 h 2122605"/>
              <a:gd name="connsiteX2" fmla="*/ 2048953 w 2202233"/>
              <a:gd name="connsiteY2" fmla="*/ 1265896 h 2122605"/>
              <a:gd name="connsiteX3" fmla="*/ 2051921 w 2202233"/>
              <a:gd name="connsiteY3" fmla="*/ 1666608 h 2122605"/>
              <a:gd name="connsiteX4" fmla="*/ 110561 w 2202233"/>
              <a:gd name="connsiteY4" fmla="*/ 2122605 h 2122605"/>
              <a:gd name="connsiteX5" fmla="*/ 85974 w 2202233"/>
              <a:gd name="connsiteY5" fmla="*/ 933874 h 2122605"/>
              <a:gd name="connsiteX6" fmla="*/ 519098 w 2202233"/>
              <a:gd name="connsiteY6" fmla="*/ 0 h 2122605"/>
              <a:gd name="connsiteX0" fmla="*/ 531090 w 2214225"/>
              <a:gd name="connsiteY0" fmla="*/ 0 h 2122605"/>
              <a:gd name="connsiteX1" fmla="*/ 2214225 w 2214225"/>
              <a:gd name="connsiteY1" fmla="*/ 957094 h 2122605"/>
              <a:gd name="connsiteX2" fmla="*/ 2060945 w 2214225"/>
              <a:gd name="connsiteY2" fmla="*/ 1265896 h 2122605"/>
              <a:gd name="connsiteX3" fmla="*/ 2063913 w 2214225"/>
              <a:gd name="connsiteY3" fmla="*/ 1666608 h 2122605"/>
              <a:gd name="connsiteX4" fmla="*/ 122553 w 2214225"/>
              <a:gd name="connsiteY4" fmla="*/ 2122605 h 2122605"/>
              <a:gd name="connsiteX5" fmla="*/ 97966 w 2214225"/>
              <a:gd name="connsiteY5" fmla="*/ 933874 h 2122605"/>
              <a:gd name="connsiteX6" fmla="*/ 531090 w 2214225"/>
              <a:gd name="connsiteY6" fmla="*/ 0 h 2122605"/>
              <a:gd name="connsiteX0" fmla="*/ 527896 w 2211031"/>
              <a:gd name="connsiteY0" fmla="*/ 0 h 2122605"/>
              <a:gd name="connsiteX1" fmla="*/ 2211031 w 2211031"/>
              <a:gd name="connsiteY1" fmla="*/ 957094 h 2122605"/>
              <a:gd name="connsiteX2" fmla="*/ 2057751 w 2211031"/>
              <a:gd name="connsiteY2" fmla="*/ 1265896 h 2122605"/>
              <a:gd name="connsiteX3" fmla="*/ 2060719 w 2211031"/>
              <a:gd name="connsiteY3" fmla="*/ 1666608 h 2122605"/>
              <a:gd name="connsiteX4" fmla="*/ 119359 w 2211031"/>
              <a:gd name="connsiteY4" fmla="*/ 2122605 h 2122605"/>
              <a:gd name="connsiteX5" fmla="*/ 101937 w 2211031"/>
              <a:gd name="connsiteY5" fmla="*/ 829217 h 2122605"/>
              <a:gd name="connsiteX6" fmla="*/ 527896 w 2211031"/>
              <a:gd name="connsiteY6" fmla="*/ 0 h 2122605"/>
              <a:gd name="connsiteX0" fmla="*/ 527896 w 2211031"/>
              <a:gd name="connsiteY0" fmla="*/ 0 h 2122605"/>
              <a:gd name="connsiteX1" fmla="*/ 2211031 w 2211031"/>
              <a:gd name="connsiteY1" fmla="*/ 957094 h 2122605"/>
              <a:gd name="connsiteX2" fmla="*/ 2057751 w 2211031"/>
              <a:gd name="connsiteY2" fmla="*/ 1265896 h 2122605"/>
              <a:gd name="connsiteX3" fmla="*/ 2060719 w 2211031"/>
              <a:gd name="connsiteY3" fmla="*/ 1666608 h 2122605"/>
              <a:gd name="connsiteX4" fmla="*/ 119359 w 2211031"/>
              <a:gd name="connsiteY4" fmla="*/ 2122605 h 2122605"/>
              <a:gd name="connsiteX5" fmla="*/ 101937 w 2211031"/>
              <a:gd name="connsiteY5" fmla="*/ 829217 h 2122605"/>
              <a:gd name="connsiteX6" fmla="*/ 527896 w 2211031"/>
              <a:gd name="connsiteY6" fmla="*/ 0 h 2122605"/>
              <a:gd name="connsiteX0" fmla="*/ 527896 w 2211031"/>
              <a:gd name="connsiteY0" fmla="*/ 0 h 2122605"/>
              <a:gd name="connsiteX1" fmla="*/ 2211031 w 2211031"/>
              <a:gd name="connsiteY1" fmla="*/ 957094 h 2122605"/>
              <a:gd name="connsiteX2" fmla="*/ 2057751 w 2211031"/>
              <a:gd name="connsiteY2" fmla="*/ 1265896 h 2122605"/>
              <a:gd name="connsiteX3" fmla="*/ 2060719 w 2211031"/>
              <a:gd name="connsiteY3" fmla="*/ 1666608 h 2122605"/>
              <a:gd name="connsiteX4" fmla="*/ 119359 w 2211031"/>
              <a:gd name="connsiteY4" fmla="*/ 2122605 h 2122605"/>
              <a:gd name="connsiteX5" fmla="*/ 101937 w 2211031"/>
              <a:gd name="connsiteY5" fmla="*/ 829217 h 2122605"/>
              <a:gd name="connsiteX6" fmla="*/ 527896 w 2211031"/>
              <a:gd name="connsiteY6" fmla="*/ 0 h 2122605"/>
              <a:gd name="connsiteX0" fmla="*/ 527896 w 2236697"/>
              <a:gd name="connsiteY0" fmla="*/ 0 h 2122605"/>
              <a:gd name="connsiteX1" fmla="*/ 2236698 w 2236697"/>
              <a:gd name="connsiteY1" fmla="*/ 922691 h 2122605"/>
              <a:gd name="connsiteX2" fmla="*/ 2057751 w 2236697"/>
              <a:gd name="connsiteY2" fmla="*/ 1265896 h 2122605"/>
              <a:gd name="connsiteX3" fmla="*/ 2060719 w 2236697"/>
              <a:gd name="connsiteY3" fmla="*/ 1666608 h 2122605"/>
              <a:gd name="connsiteX4" fmla="*/ 119359 w 2236697"/>
              <a:gd name="connsiteY4" fmla="*/ 2122605 h 2122605"/>
              <a:gd name="connsiteX5" fmla="*/ 101937 w 2236697"/>
              <a:gd name="connsiteY5" fmla="*/ 829217 h 2122605"/>
              <a:gd name="connsiteX6" fmla="*/ 527896 w 2236697"/>
              <a:gd name="connsiteY6" fmla="*/ 0 h 2122605"/>
              <a:gd name="connsiteX0" fmla="*/ 941916 w 2247814"/>
              <a:gd name="connsiteY0" fmla="*/ 0 h 2538447"/>
              <a:gd name="connsiteX1" fmla="*/ 2247813 w 2247814"/>
              <a:gd name="connsiteY1" fmla="*/ 1338533 h 2538447"/>
              <a:gd name="connsiteX2" fmla="*/ 2068866 w 2247814"/>
              <a:gd name="connsiteY2" fmla="*/ 1681738 h 2538447"/>
              <a:gd name="connsiteX3" fmla="*/ 2071834 w 2247814"/>
              <a:gd name="connsiteY3" fmla="*/ 2082450 h 2538447"/>
              <a:gd name="connsiteX4" fmla="*/ 130474 w 2247814"/>
              <a:gd name="connsiteY4" fmla="*/ 2538447 h 2538447"/>
              <a:gd name="connsiteX5" fmla="*/ 113052 w 2247814"/>
              <a:gd name="connsiteY5" fmla="*/ 1245059 h 2538447"/>
              <a:gd name="connsiteX6" fmla="*/ 941916 w 2247814"/>
              <a:gd name="connsiteY6" fmla="*/ 0 h 2538447"/>
              <a:gd name="connsiteX0" fmla="*/ 941917 w 2247814"/>
              <a:gd name="connsiteY0" fmla="*/ 0 h 2538447"/>
              <a:gd name="connsiteX1" fmla="*/ 2247814 w 2247814"/>
              <a:gd name="connsiteY1" fmla="*/ 1338533 h 2538447"/>
              <a:gd name="connsiteX2" fmla="*/ 2068867 w 2247814"/>
              <a:gd name="connsiteY2" fmla="*/ 1681738 h 2538447"/>
              <a:gd name="connsiteX3" fmla="*/ 2071835 w 2247814"/>
              <a:gd name="connsiteY3" fmla="*/ 2082450 h 2538447"/>
              <a:gd name="connsiteX4" fmla="*/ 130475 w 2247814"/>
              <a:gd name="connsiteY4" fmla="*/ 2538447 h 2538447"/>
              <a:gd name="connsiteX5" fmla="*/ 113053 w 2247814"/>
              <a:gd name="connsiteY5" fmla="*/ 1245059 h 2538447"/>
              <a:gd name="connsiteX6" fmla="*/ 941917 w 2247814"/>
              <a:gd name="connsiteY6" fmla="*/ 0 h 2538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47814" h="2538447">
                <a:moveTo>
                  <a:pt x="941917" y="0"/>
                </a:moveTo>
                <a:lnTo>
                  <a:pt x="2247814" y="1338533"/>
                </a:lnTo>
                <a:cubicBezTo>
                  <a:pt x="2186253" y="1449642"/>
                  <a:pt x="2098197" y="1557752"/>
                  <a:pt x="2068867" y="1681738"/>
                </a:cubicBezTo>
                <a:cubicBezTo>
                  <a:pt x="2039537" y="1805724"/>
                  <a:pt x="2007272" y="1947316"/>
                  <a:pt x="2071835" y="2082450"/>
                </a:cubicBezTo>
                <a:lnTo>
                  <a:pt x="130475" y="2538447"/>
                </a:lnTo>
                <a:cubicBezTo>
                  <a:pt x="-58711" y="2136051"/>
                  <a:pt x="-22187" y="1668133"/>
                  <a:pt x="113053" y="1245059"/>
                </a:cubicBezTo>
                <a:cubicBezTo>
                  <a:pt x="248293" y="821985"/>
                  <a:pt x="578885" y="352702"/>
                  <a:pt x="941917" y="0"/>
                </a:cubicBezTo>
                <a:close/>
              </a:path>
            </a:pathLst>
          </a:custGeom>
          <a:noFill/>
          <a:ln w="0">
            <a:solidFill>
              <a:schemeClr val="bg2">
                <a:alpha val="20000"/>
              </a:schemeClr>
            </a:solidFill>
          </a:ln>
          <a:effectLst>
            <a:glow rad="241300">
              <a:schemeClr val="bg2">
                <a:alpha val="65000"/>
              </a:schemeClr>
            </a:glow>
            <a:outerShdw dist="50800" dir="5400000" algn="ctr" rotWithShape="0">
              <a:srgbClr val="000000">
                <a:alpha val="43137"/>
              </a:srgb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 defTabSz="914377"/>
            <a:endParaRPr lang="en-US" sz="1600" dirty="0" err="1">
              <a:solidFill>
                <a:srgbClr val="FFFFFF"/>
              </a:solidFill>
              <a:latin typeface="IBM Plex Sans" panose="020B0503050203000203" pitchFamily="34" charset="77"/>
              <a:cs typeface="Arial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9A72D34-36CF-474D-B1AA-71CE7911E0E8}"/>
              </a:ext>
            </a:extLst>
          </p:cNvPr>
          <p:cNvSpPr/>
          <p:nvPr/>
        </p:nvSpPr>
        <p:spPr>
          <a:xfrm>
            <a:off x="5386140" y="3987518"/>
            <a:ext cx="1558518" cy="1558519"/>
          </a:xfrm>
          <a:prstGeom prst="ellipse">
            <a:avLst/>
          </a:prstGeom>
          <a:noFill/>
          <a:ln w="0">
            <a:solidFill>
              <a:schemeClr val="bg2">
                <a:alpha val="20000"/>
              </a:schemeClr>
            </a:solidFill>
          </a:ln>
          <a:effectLst>
            <a:glow rad="241300">
              <a:schemeClr val="bg2">
                <a:alpha val="65000"/>
              </a:schemeClr>
            </a:glow>
            <a:outerShdw dist="50800" dir="5400000" algn="ctr" rotWithShape="0">
              <a:srgbClr val="000000">
                <a:alpha val="43137"/>
              </a:srgb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 defTabSz="914377"/>
            <a:endParaRPr lang="en-US" sz="1600" dirty="0" err="1">
              <a:solidFill>
                <a:srgbClr val="FFFFFF"/>
              </a:solidFill>
              <a:latin typeface="IBM Plex Sans" panose="020B0503050203000203" pitchFamily="34" charset="77"/>
              <a:cs typeface="Arial"/>
            </a:endParaRPr>
          </a:p>
        </p:txBody>
      </p:sp>
      <p:sp>
        <p:nvSpPr>
          <p:cNvPr id="24" name="Title 6">
            <a:extLst>
              <a:ext uri="{FF2B5EF4-FFF2-40B4-BE49-F238E27FC236}">
                <a16:creationId xmlns:a16="http://schemas.microsoft.com/office/drawing/2014/main" id="{23FA8BF7-A3BC-0044-BE0E-C43DC07F2354}"/>
              </a:ext>
            </a:extLst>
          </p:cNvPr>
          <p:cNvSpPr txBox="1">
            <a:spLocks/>
          </p:cNvSpPr>
          <p:nvPr/>
        </p:nvSpPr>
        <p:spPr>
          <a:xfrm>
            <a:off x="42530" y="78259"/>
            <a:ext cx="11773408" cy="868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2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err="1">
                <a:solidFill>
                  <a:schemeClr val="bg1"/>
                </a:solidFill>
                <a:latin typeface="IBM Plex Sans" panose="020B0503050203000203" pitchFamily="34" charset="77"/>
              </a:rPr>
              <a:t>Qiskit</a:t>
            </a:r>
            <a:r>
              <a:rPr lang="en-US" sz="4000" b="1" dirty="0">
                <a:solidFill>
                  <a:schemeClr val="bg1"/>
                </a:solidFill>
                <a:latin typeface="IBM Plex Sans" panose="020B0503050203000203" pitchFamily="34" charset="77"/>
              </a:rPr>
              <a:t> Elements</a:t>
            </a:r>
          </a:p>
        </p:txBody>
      </p:sp>
    </p:spTree>
    <p:extLst>
      <p:ext uri="{BB962C8B-B14F-4D97-AF65-F5344CB8AC3E}">
        <p14:creationId xmlns:p14="http://schemas.microsoft.com/office/powerpoint/2010/main" val="1333724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1" animBg="1"/>
      <p:bldP spid="12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DCAB990-B1B9-8649-BA33-3F0B526514E8}"/>
              </a:ext>
            </a:extLst>
          </p:cNvPr>
          <p:cNvSpPr txBox="1"/>
          <p:nvPr/>
        </p:nvSpPr>
        <p:spPr>
          <a:xfrm>
            <a:off x="263942" y="1761327"/>
            <a:ext cx="2328396" cy="452431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X = 0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Y = 0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Z = input()</a:t>
            </a:r>
          </a:p>
          <a:p>
            <a:pPr defTabSz="914377"/>
            <a:endParaRPr lang="en-US" dirty="0">
              <a:solidFill>
                <a:srgbClr val="FFFFFF"/>
              </a:solidFill>
              <a:latin typeface="IBM Plex Mono" panose="020B0509050203000203" pitchFamily="49" charset="77"/>
            </a:endParaRP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if (X == 1) {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 Y = 5^20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} else {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 Y = 20^20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}</a:t>
            </a:r>
          </a:p>
          <a:p>
            <a:pPr defTabSz="914377"/>
            <a:endParaRPr lang="en-US" dirty="0">
              <a:solidFill>
                <a:srgbClr val="FFFFFF"/>
              </a:solidFill>
              <a:latin typeface="IBM Plex Mono" panose="020B0509050203000203" pitchFamily="49" charset="77"/>
            </a:endParaRP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while (X &gt;= -1) 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{ X = X - 1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  Z = Z + 1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}</a:t>
            </a:r>
          </a:p>
          <a:p>
            <a:pPr defTabSz="914377"/>
            <a:endParaRPr lang="en-US" dirty="0">
              <a:solidFill>
                <a:srgbClr val="FFFFFF"/>
              </a:solidFill>
              <a:latin typeface="IBM Plex Mono" panose="020B0509050203000203" pitchFamily="49" charset="77"/>
            </a:endParaRP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return(Z+X)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C7B53C-20E7-5048-86CD-36848FA44F7E}"/>
              </a:ext>
            </a:extLst>
          </p:cNvPr>
          <p:cNvSpPr txBox="1"/>
          <p:nvPr/>
        </p:nvSpPr>
        <p:spPr>
          <a:xfrm>
            <a:off x="3017297" y="1761327"/>
            <a:ext cx="2267240" cy="452431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defTabSz="914377">
              <a:defRPr>
                <a:solidFill>
                  <a:srgbClr val="FFFFFF"/>
                </a:solidFill>
                <a:latin typeface="IBM Plex Mono" panose="020B0509050203000203" pitchFamily="49" charset="77"/>
              </a:defRPr>
            </a:lvl1pPr>
          </a:lstStyle>
          <a:p>
            <a:r>
              <a:rPr lang="en-US" dirty="0"/>
              <a:t>X = 0</a:t>
            </a:r>
          </a:p>
          <a:p>
            <a:r>
              <a:rPr lang="en-US" dirty="0"/>
              <a:t>Y = 0</a:t>
            </a:r>
          </a:p>
          <a:p>
            <a:r>
              <a:rPr lang="en-US" dirty="0"/>
              <a:t>Z = input()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 = 20^20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while (X &gt;= -1)</a:t>
            </a:r>
          </a:p>
          <a:p>
            <a:r>
              <a:rPr lang="en-US" dirty="0"/>
              <a:t>{ X = X - 1</a:t>
            </a:r>
          </a:p>
          <a:p>
            <a:r>
              <a:rPr lang="en-US" dirty="0"/>
              <a:t>  Z = Z + 1</a:t>
            </a:r>
          </a:p>
          <a:p>
            <a:r>
              <a:rPr lang="en-US" dirty="0"/>
              <a:t>} </a:t>
            </a:r>
          </a:p>
          <a:p>
            <a:endParaRPr lang="en-US" dirty="0"/>
          </a:p>
          <a:p>
            <a:r>
              <a:rPr lang="en-US" dirty="0"/>
              <a:t>return(Z+X)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AC2E192-3F71-A146-8DEF-E0CA94CCDA11}"/>
              </a:ext>
            </a:extLst>
          </p:cNvPr>
          <p:cNvSpPr txBox="1"/>
          <p:nvPr/>
        </p:nvSpPr>
        <p:spPr>
          <a:xfrm>
            <a:off x="5709496" y="1761327"/>
            <a:ext cx="1793011" cy="452431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defTabSz="914377">
              <a:defRPr>
                <a:solidFill>
                  <a:srgbClr val="FFFFFF"/>
                </a:solidFill>
                <a:latin typeface="IBM Plex Mono" panose="020B0509050203000203" pitchFamily="49" charset="77"/>
              </a:defRPr>
            </a:lvl1pPr>
          </a:lstStyle>
          <a:p>
            <a:r>
              <a:rPr lang="en-US" dirty="0"/>
              <a:t>X = 0</a:t>
            </a:r>
          </a:p>
          <a:p>
            <a:r>
              <a:rPr lang="en-US" dirty="0"/>
              <a:t>Y = 0</a:t>
            </a:r>
          </a:p>
          <a:p>
            <a:r>
              <a:rPr lang="en-US" dirty="0"/>
              <a:t>Z = input()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 = 20^20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r>
              <a:rPr lang="en-US" dirty="0"/>
              <a:t>X = X - 1</a:t>
            </a:r>
          </a:p>
          <a:p>
            <a:r>
              <a:rPr lang="en-US" dirty="0"/>
              <a:t>Z = Z + 1</a:t>
            </a:r>
          </a:p>
          <a:p>
            <a:r>
              <a:rPr lang="en-US" dirty="0"/>
              <a:t>X = X - 1</a:t>
            </a:r>
          </a:p>
          <a:p>
            <a:r>
              <a:rPr lang="en-US" dirty="0"/>
              <a:t>Z = Z + 1</a:t>
            </a:r>
          </a:p>
          <a:p>
            <a:endParaRPr lang="en-US" dirty="0"/>
          </a:p>
          <a:p>
            <a:r>
              <a:rPr lang="en-US" dirty="0"/>
              <a:t>return(Z+X)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AAE93B3-06DB-5644-A750-A8622AD70205}"/>
              </a:ext>
            </a:extLst>
          </p:cNvPr>
          <p:cNvSpPr txBox="1"/>
          <p:nvPr/>
        </p:nvSpPr>
        <p:spPr>
          <a:xfrm>
            <a:off x="7927466" y="1725324"/>
            <a:ext cx="1793011" cy="452431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defTabSz="914377">
              <a:defRPr>
                <a:solidFill>
                  <a:srgbClr val="FFFFFF"/>
                </a:solidFill>
                <a:latin typeface="IBM Plex Mono" panose="020B0509050203000203" pitchFamily="49" charset="77"/>
              </a:defRPr>
            </a:lvl1pPr>
          </a:lstStyle>
          <a:p>
            <a:r>
              <a:rPr lang="en-US" dirty="0"/>
              <a:t>X = 0</a:t>
            </a:r>
          </a:p>
          <a:p>
            <a:endParaRPr lang="en-US" dirty="0"/>
          </a:p>
          <a:p>
            <a:r>
              <a:rPr lang="en-US" dirty="0"/>
              <a:t>Z = input()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X = X - 1</a:t>
            </a:r>
          </a:p>
          <a:p>
            <a:r>
              <a:rPr lang="en-US" dirty="0"/>
              <a:t>Z = Z + 1</a:t>
            </a:r>
          </a:p>
          <a:p>
            <a:r>
              <a:rPr lang="en-US" dirty="0"/>
              <a:t>X = X - 1</a:t>
            </a:r>
          </a:p>
          <a:p>
            <a:r>
              <a:rPr lang="en-US" dirty="0"/>
              <a:t>Z = Z + 1</a:t>
            </a:r>
          </a:p>
          <a:p>
            <a:endParaRPr lang="en-US" dirty="0"/>
          </a:p>
          <a:p>
            <a:r>
              <a:rPr lang="en-US" dirty="0"/>
              <a:t>return(Z+X)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5CF419E-9A95-304D-ACB4-6CEAA3C64BE9}"/>
              </a:ext>
            </a:extLst>
          </p:cNvPr>
          <p:cNvSpPr/>
          <p:nvPr/>
        </p:nvSpPr>
        <p:spPr>
          <a:xfrm>
            <a:off x="3066567" y="4538595"/>
            <a:ext cx="2101168" cy="1167935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EAA4AB5-63D4-F94E-BF5F-CDF5EA634888}"/>
              </a:ext>
            </a:extLst>
          </p:cNvPr>
          <p:cNvSpPr/>
          <p:nvPr/>
        </p:nvSpPr>
        <p:spPr>
          <a:xfrm>
            <a:off x="253553" y="2898957"/>
            <a:ext cx="2158028" cy="825967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D6AC0BE-BE68-3A46-82CA-F489E0CCA8E0}"/>
              </a:ext>
            </a:extLst>
          </p:cNvPr>
          <p:cNvSpPr/>
          <p:nvPr/>
        </p:nvSpPr>
        <p:spPr>
          <a:xfrm>
            <a:off x="5766648" y="3724924"/>
            <a:ext cx="1618708" cy="295102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3" name="Title 6">
            <a:extLst>
              <a:ext uri="{FF2B5EF4-FFF2-40B4-BE49-F238E27FC236}">
                <a16:creationId xmlns:a16="http://schemas.microsoft.com/office/drawing/2014/main" id="{1490C0C1-63BC-0347-8172-BA918AC06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44" name="Title 6">
            <a:extLst>
              <a:ext uri="{FF2B5EF4-FFF2-40B4-BE49-F238E27FC236}">
                <a16:creationId xmlns:a16="http://schemas.microsoft.com/office/drawing/2014/main" id="{F2F3612C-6C5E-494B-9101-0238FA433636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6C6ECB-D00D-D749-B64E-CD10611AEE32}"/>
              </a:ext>
            </a:extLst>
          </p:cNvPr>
          <p:cNvSpPr/>
          <p:nvPr/>
        </p:nvSpPr>
        <p:spPr>
          <a:xfrm>
            <a:off x="5766648" y="2043884"/>
            <a:ext cx="1618709" cy="295101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424CBB-EDD1-3C4B-9AFD-0F179CBCAB96}"/>
              </a:ext>
            </a:extLst>
          </p:cNvPr>
          <p:cNvSpPr txBox="1"/>
          <p:nvPr/>
        </p:nvSpPr>
        <p:spPr>
          <a:xfrm>
            <a:off x="10145436" y="1761327"/>
            <a:ext cx="1793011" cy="452431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defTabSz="914377">
              <a:defRPr>
                <a:solidFill>
                  <a:srgbClr val="FFFFFF"/>
                </a:solidFill>
                <a:latin typeface="IBM Plex Mono" panose="020B0509050203000203" pitchFamily="49" charset="77"/>
              </a:defRPr>
            </a:lvl1pPr>
          </a:lstStyle>
          <a:p>
            <a:endParaRPr lang="en-US" dirty="0"/>
          </a:p>
          <a:p>
            <a:endParaRPr lang="en-US" dirty="0"/>
          </a:p>
          <a:p>
            <a:r>
              <a:rPr lang="en-US" dirty="0"/>
              <a:t>Z = input()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return(Z)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04B816D-D209-544C-AD9F-649E426250B7}"/>
              </a:ext>
            </a:extLst>
          </p:cNvPr>
          <p:cNvSpPr/>
          <p:nvPr/>
        </p:nvSpPr>
        <p:spPr>
          <a:xfrm>
            <a:off x="7986041" y="1785737"/>
            <a:ext cx="1618709" cy="295101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9697D60-EF86-464D-91BC-1B8DFC6C5A5B}"/>
              </a:ext>
            </a:extLst>
          </p:cNvPr>
          <p:cNvSpPr/>
          <p:nvPr/>
        </p:nvSpPr>
        <p:spPr>
          <a:xfrm>
            <a:off x="7986041" y="4452867"/>
            <a:ext cx="1618709" cy="1739620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2" name="Striped Right Arrow 21">
            <a:extLst>
              <a:ext uri="{FF2B5EF4-FFF2-40B4-BE49-F238E27FC236}">
                <a16:creationId xmlns:a16="http://schemas.microsoft.com/office/drawing/2014/main" id="{C54A03DD-B312-D542-A0D4-9250A834EC36}"/>
              </a:ext>
            </a:extLst>
          </p:cNvPr>
          <p:cNvSpPr/>
          <p:nvPr/>
        </p:nvSpPr>
        <p:spPr>
          <a:xfrm>
            <a:off x="2395225" y="3017115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23" name="Striped Right Arrow 22">
            <a:extLst>
              <a:ext uri="{FF2B5EF4-FFF2-40B4-BE49-F238E27FC236}">
                <a16:creationId xmlns:a16="http://schemas.microsoft.com/office/drawing/2014/main" id="{E0E30460-5299-9844-B418-3A446231FEE3}"/>
              </a:ext>
            </a:extLst>
          </p:cNvPr>
          <p:cNvSpPr/>
          <p:nvPr/>
        </p:nvSpPr>
        <p:spPr>
          <a:xfrm>
            <a:off x="5087424" y="4931642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25" name="Striped Right Arrow 24">
            <a:extLst>
              <a:ext uri="{FF2B5EF4-FFF2-40B4-BE49-F238E27FC236}">
                <a16:creationId xmlns:a16="http://schemas.microsoft.com/office/drawing/2014/main" id="{02DE000D-4EA2-0847-AD9F-2E84B4EBB3A8}"/>
              </a:ext>
            </a:extLst>
          </p:cNvPr>
          <p:cNvSpPr/>
          <p:nvPr/>
        </p:nvSpPr>
        <p:spPr>
          <a:xfrm>
            <a:off x="9456611" y="5045948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26" name="Striped Right Arrow 25">
            <a:extLst>
              <a:ext uri="{FF2B5EF4-FFF2-40B4-BE49-F238E27FC236}">
                <a16:creationId xmlns:a16="http://schemas.microsoft.com/office/drawing/2014/main" id="{7B90AD64-E4C0-A946-B1E9-4F4AEA33D896}"/>
              </a:ext>
            </a:extLst>
          </p:cNvPr>
          <p:cNvSpPr/>
          <p:nvPr/>
        </p:nvSpPr>
        <p:spPr>
          <a:xfrm>
            <a:off x="7301088" y="1945540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27" name="Striped Right Arrow 26">
            <a:extLst>
              <a:ext uri="{FF2B5EF4-FFF2-40B4-BE49-F238E27FC236}">
                <a16:creationId xmlns:a16="http://schemas.microsoft.com/office/drawing/2014/main" id="{5EC79033-BE7B-8A4D-A0D3-9BFC67F18AC0}"/>
              </a:ext>
            </a:extLst>
          </p:cNvPr>
          <p:cNvSpPr/>
          <p:nvPr/>
        </p:nvSpPr>
        <p:spPr>
          <a:xfrm>
            <a:off x="7301088" y="3631477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21406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6" grpId="0" animBg="1"/>
      <p:bldP spid="38" grpId="0" animBg="1"/>
      <p:bldP spid="39" grpId="0" animBg="1"/>
      <p:bldP spid="42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5" grpId="0" animBg="1"/>
      <p:bldP spid="26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99A70B5A-88DB-5840-B740-5BB56BBD2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" y="1766776"/>
            <a:ext cx="11976100" cy="1409700"/>
          </a:xfrm>
          <a:prstGeom prst="rect">
            <a:avLst/>
          </a:prstGeom>
        </p:spPr>
      </p:pic>
      <p:sp>
        <p:nvSpPr>
          <p:cNvPr id="43" name="Title 6">
            <a:extLst>
              <a:ext uri="{FF2B5EF4-FFF2-40B4-BE49-F238E27FC236}">
                <a16:creationId xmlns:a16="http://schemas.microsoft.com/office/drawing/2014/main" id="{1490C0C1-63BC-0347-8172-BA918AC06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44" name="Title 6">
            <a:extLst>
              <a:ext uri="{FF2B5EF4-FFF2-40B4-BE49-F238E27FC236}">
                <a16:creationId xmlns:a16="http://schemas.microsoft.com/office/drawing/2014/main" id="{F2F3612C-6C5E-494B-9101-0238FA433636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B643CB6-B9AD-3242-AE84-6D9929BA6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058" y="3767936"/>
            <a:ext cx="4087401" cy="11017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404AA28-88A6-504E-8BD8-06A7D2AA9E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9535" y="3727040"/>
            <a:ext cx="3122055" cy="109693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DA7B14C-1C82-DB45-AC84-672F40B80D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2986" y="3730507"/>
            <a:ext cx="2417052" cy="1101726"/>
          </a:xfrm>
          <a:prstGeom prst="rect">
            <a:avLst/>
          </a:prstGeom>
        </p:spPr>
      </p:pic>
      <p:sp>
        <p:nvSpPr>
          <p:cNvPr id="20" name="Striped Right Arrow 19">
            <a:extLst>
              <a:ext uri="{FF2B5EF4-FFF2-40B4-BE49-F238E27FC236}">
                <a16:creationId xmlns:a16="http://schemas.microsoft.com/office/drawing/2014/main" id="{9EB79901-B16F-5D47-83B5-692043C01387}"/>
              </a:ext>
            </a:extLst>
          </p:cNvPr>
          <p:cNvSpPr/>
          <p:nvPr/>
        </p:nvSpPr>
        <p:spPr>
          <a:xfrm rot="5400000">
            <a:off x="2479499" y="3088280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46" name="Striped Right Arrow 45">
            <a:extLst>
              <a:ext uri="{FF2B5EF4-FFF2-40B4-BE49-F238E27FC236}">
                <a16:creationId xmlns:a16="http://schemas.microsoft.com/office/drawing/2014/main" id="{42B7A1E9-3CE4-4C4F-A32E-D5D33F361287}"/>
              </a:ext>
            </a:extLst>
          </p:cNvPr>
          <p:cNvSpPr/>
          <p:nvPr/>
        </p:nvSpPr>
        <p:spPr>
          <a:xfrm>
            <a:off x="4547249" y="4034512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47" name="Striped Right Arrow 46">
            <a:extLst>
              <a:ext uri="{FF2B5EF4-FFF2-40B4-BE49-F238E27FC236}">
                <a16:creationId xmlns:a16="http://schemas.microsoft.com/office/drawing/2014/main" id="{39BE4652-8F4D-EF40-AF29-ED99233755C8}"/>
              </a:ext>
            </a:extLst>
          </p:cNvPr>
          <p:cNvSpPr/>
          <p:nvPr/>
        </p:nvSpPr>
        <p:spPr>
          <a:xfrm>
            <a:off x="8660380" y="4034511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C43287D-A52A-9D44-A73E-4058D9E461CD}"/>
              </a:ext>
            </a:extLst>
          </p:cNvPr>
          <p:cNvSpPr/>
          <p:nvPr/>
        </p:nvSpPr>
        <p:spPr>
          <a:xfrm>
            <a:off x="5007094" y="1773774"/>
            <a:ext cx="5322769" cy="792266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0D2C496-8990-4E4A-9604-F74E24E3C771}"/>
              </a:ext>
            </a:extLst>
          </p:cNvPr>
          <p:cNvSpPr/>
          <p:nvPr/>
        </p:nvSpPr>
        <p:spPr>
          <a:xfrm>
            <a:off x="2347622" y="1783530"/>
            <a:ext cx="2057989" cy="792266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7B8E7CA-8730-3A4E-94F9-B578F4FE5159}"/>
              </a:ext>
            </a:extLst>
          </p:cNvPr>
          <p:cNvSpPr/>
          <p:nvPr/>
        </p:nvSpPr>
        <p:spPr>
          <a:xfrm>
            <a:off x="1747253" y="3738525"/>
            <a:ext cx="995948" cy="1096937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47CE4D3-72E8-1F47-8B3C-F4F1B0E88D79}"/>
              </a:ext>
            </a:extLst>
          </p:cNvPr>
          <p:cNvSpPr/>
          <p:nvPr/>
        </p:nvSpPr>
        <p:spPr>
          <a:xfrm>
            <a:off x="6180696" y="3726912"/>
            <a:ext cx="1320242" cy="630778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3546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46" grpId="0" animBg="1"/>
      <p:bldP spid="47" grpId="0" animBg="1"/>
      <p:bldP spid="49" grpId="0" animBg="1"/>
      <p:bldP spid="50" grpId="0" animBg="1"/>
      <p:bldP spid="51" grpId="0" animBg="1"/>
      <p:bldP spid="5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E0C962-D91E-B24B-B9F9-08C86939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16" name="Title 6">
            <a:extLst>
              <a:ext uri="{FF2B5EF4-FFF2-40B4-BE49-F238E27FC236}">
                <a16:creationId xmlns:a16="http://schemas.microsoft.com/office/drawing/2014/main" id="{39419FC1-D127-B14D-96CF-01CCC1698593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 ⟷ equivalence rules </a:t>
            </a:r>
          </a:p>
        </p:txBody>
      </p:sp>
      <p:sp>
        <p:nvSpPr>
          <p:cNvPr id="18" name="Title 6">
            <a:extLst>
              <a:ext uri="{FF2B5EF4-FFF2-40B4-BE49-F238E27FC236}">
                <a16:creationId xmlns:a16="http://schemas.microsoft.com/office/drawing/2014/main" id="{7C2D1253-81E4-D84B-8C95-92D4953440D9}"/>
              </a:ext>
            </a:extLst>
          </p:cNvPr>
          <p:cNvSpPr txBox="1">
            <a:spLocks/>
          </p:cNvSpPr>
          <p:nvPr/>
        </p:nvSpPr>
        <p:spPr>
          <a:xfrm>
            <a:off x="418592" y="1671227"/>
            <a:ext cx="11773408" cy="508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Instruction set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A86DC8F6-57E5-5D40-9860-8D0476CC06B0}"/>
              </a:ext>
            </a:extLst>
          </p:cNvPr>
          <p:cNvSpPr/>
          <p:nvPr/>
        </p:nvSpPr>
        <p:spPr>
          <a:xfrm>
            <a:off x="3220310" y="1638897"/>
            <a:ext cx="727136" cy="4892483"/>
          </a:xfrm>
          <a:prstGeom prst="leftBrace">
            <a:avLst>
              <a:gd name="adj1" fmla="val 5745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A5FA30-8D00-0049-AE4F-8E71DB77B2F7}"/>
              </a:ext>
            </a:extLst>
          </p:cNvPr>
          <p:cNvSpPr txBox="1"/>
          <p:nvPr/>
        </p:nvSpPr>
        <p:spPr>
          <a:xfrm>
            <a:off x="433331" y="3792750"/>
            <a:ext cx="2591665" cy="58477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defTabSz="914377"/>
            <a:r>
              <a:rPr lang="en-US" sz="3200" dirty="0">
                <a:solidFill>
                  <a:srgbClr val="FFFFFF"/>
                </a:solidFill>
                <a:latin typeface="IBM Plex Mono" panose="020B0509050203000203" pitchFamily="49" charset="77"/>
              </a:rPr>
              <a:t>c = </a:t>
            </a:r>
            <a:r>
              <a:rPr lang="en-US" sz="3200" dirty="0" err="1">
                <a:solidFill>
                  <a:srgbClr val="FFFFFF"/>
                </a:solidFill>
                <a:latin typeface="IBM Plex Mono" panose="020B0509050203000203" pitchFamily="49" charset="77"/>
              </a:rPr>
              <a:t>a+b</a:t>
            </a:r>
            <a:endParaRPr lang="en-US" sz="3200" dirty="0">
              <a:solidFill>
                <a:srgbClr val="FFFFFF"/>
              </a:solidFill>
              <a:latin typeface="IBM Plex Mono" panose="020B0509050203000203" pitchFamily="49" charset="7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5A29D9D-093D-D040-995D-9D163C6328DD}"/>
              </a:ext>
            </a:extLst>
          </p:cNvPr>
          <p:cNvSpPr txBox="1"/>
          <p:nvPr/>
        </p:nvSpPr>
        <p:spPr>
          <a:xfrm>
            <a:off x="4587140" y="1785342"/>
            <a:ext cx="2591665" cy="2062103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defTabSz="914377"/>
            <a:r>
              <a:rPr lang="en-US" sz="3200" dirty="0">
                <a:solidFill>
                  <a:srgbClr val="FFFFFF"/>
                </a:solidFill>
                <a:latin typeface="IBM Plex Mono" panose="020B0509050203000203" pitchFamily="49" charset="77"/>
              </a:rPr>
              <a:t>push a push b add</a:t>
            </a:r>
          </a:p>
          <a:p>
            <a:pPr defTabSz="914377"/>
            <a:r>
              <a:rPr lang="en-US" sz="3200" dirty="0">
                <a:solidFill>
                  <a:srgbClr val="FFFFFF"/>
                </a:solidFill>
                <a:latin typeface="IBM Plex Mono" panose="020B0509050203000203" pitchFamily="49" charset="77"/>
              </a:rPr>
              <a:t>pop 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B5ACF0-32DF-D545-809C-E23F4D8329D7}"/>
              </a:ext>
            </a:extLst>
          </p:cNvPr>
          <p:cNvSpPr txBox="1"/>
          <p:nvPr/>
        </p:nvSpPr>
        <p:spPr>
          <a:xfrm>
            <a:off x="4587139" y="4103752"/>
            <a:ext cx="2591665" cy="1569660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defTabSz="914377"/>
            <a:r>
              <a:rPr lang="en-US" sz="3200" dirty="0">
                <a:solidFill>
                  <a:srgbClr val="FFFFFF"/>
                </a:solidFill>
                <a:latin typeface="IBM Plex Mono" panose="020B0509050203000203" pitchFamily="49" charset="77"/>
              </a:rPr>
              <a:t>load a add b store 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F245B6-6D12-B244-AFEF-4D396EBD4B05}"/>
              </a:ext>
            </a:extLst>
          </p:cNvPr>
          <p:cNvSpPr txBox="1"/>
          <p:nvPr/>
        </p:nvSpPr>
        <p:spPr>
          <a:xfrm>
            <a:off x="4587141" y="5929719"/>
            <a:ext cx="2591663" cy="58477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defTabSz="914377"/>
            <a:r>
              <a:rPr lang="en-US" sz="3200" dirty="0">
                <a:solidFill>
                  <a:srgbClr val="FFFFFF"/>
                </a:solidFill>
                <a:latin typeface="IBM Plex Mono" panose="020B0509050203000203" pitchFamily="49" charset="77"/>
              </a:rPr>
              <a:t>add </a:t>
            </a:r>
            <a:r>
              <a:rPr lang="en-US" sz="3200" dirty="0" err="1">
                <a:solidFill>
                  <a:srgbClr val="FFFFFF"/>
                </a:solidFill>
                <a:latin typeface="IBM Plex Mono" panose="020B0509050203000203" pitchFamily="49" charset="77"/>
              </a:rPr>
              <a:t>a,b,c</a:t>
            </a:r>
            <a:endParaRPr lang="en-US" sz="3200" dirty="0">
              <a:solidFill>
                <a:srgbClr val="FFFFFF"/>
              </a:solidFill>
              <a:latin typeface="IBM Plex Mono" panose="020B0509050203000203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4381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1" grpId="0" animBg="1"/>
      <p:bldP spid="24" grpId="0" animBg="1"/>
      <p:bldP spid="25" grpId="0" animBg="1"/>
      <p:bldP spid="26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E0C962-D91E-B24B-B9F9-08C86939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16" name="Title 6">
            <a:extLst>
              <a:ext uri="{FF2B5EF4-FFF2-40B4-BE49-F238E27FC236}">
                <a16:creationId xmlns:a16="http://schemas.microsoft.com/office/drawing/2014/main" id="{39419FC1-D127-B14D-96CF-01CCC1698593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 ⟷ equivalence rules</a:t>
            </a:r>
          </a:p>
        </p:txBody>
      </p:sp>
      <p:sp>
        <p:nvSpPr>
          <p:cNvPr id="18" name="Title 6">
            <a:extLst>
              <a:ext uri="{FF2B5EF4-FFF2-40B4-BE49-F238E27FC236}">
                <a16:creationId xmlns:a16="http://schemas.microsoft.com/office/drawing/2014/main" id="{7C2D1253-81E4-D84B-8C95-92D4953440D9}"/>
              </a:ext>
            </a:extLst>
          </p:cNvPr>
          <p:cNvSpPr txBox="1">
            <a:spLocks/>
          </p:cNvSpPr>
          <p:nvPr/>
        </p:nvSpPr>
        <p:spPr>
          <a:xfrm>
            <a:off x="418592" y="1671227"/>
            <a:ext cx="11773408" cy="508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Instruction set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CE0625-A2FE-BC4F-894F-86E91FDD8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415" y="3535773"/>
            <a:ext cx="1943100" cy="1143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0B8AE2-E617-A74F-86AA-743A611BF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5520" y="1675407"/>
            <a:ext cx="3581400" cy="1257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77D31E-880D-3D4B-A2E8-316F6942CE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656" y="3149602"/>
            <a:ext cx="6311900" cy="1498600"/>
          </a:xfrm>
          <a:prstGeom prst="rect">
            <a:avLst/>
          </a:prstGeom>
        </p:spPr>
      </p:pic>
      <p:sp>
        <p:nvSpPr>
          <p:cNvPr id="21" name="Left Brace 20">
            <a:extLst>
              <a:ext uri="{FF2B5EF4-FFF2-40B4-BE49-F238E27FC236}">
                <a16:creationId xmlns:a16="http://schemas.microsoft.com/office/drawing/2014/main" id="{A86DC8F6-57E5-5D40-9860-8D0476CC06B0}"/>
              </a:ext>
            </a:extLst>
          </p:cNvPr>
          <p:cNvSpPr/>
          <p:nvPr/>
        </p:nvSpPr>
        <p:spPr>
          <a:xfrm>
            <a:off x="3220310" y="1638897"/>
            <a:ext cx="727136" cy="4892483"/>
          </a:xfrm>
          <a:prstGeom prst="leftBrace">
            <a:avLst>
              <a:gd name="adj1" fmla="val 5745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25309E-30A4-FF46-BA5E-CAE9830201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2656" y="5036553"/>
            <a:ext cx="81026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77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E0C962-D91E-B24B-B9F9-08C86939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16" name="Title 6">
            <a:extLst>
              <a:ext uri="{FF2B5EF4-FFF2-40B4-BE49-F238E27FC236}">
                <a16:creationId xmlns:a16="http://schemas.microsoft.com/office/drawing/2014/main" id="{39419FC1-D127-B14D-96CF-01CCC1698593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 ⟷ equivalence rules</a:t>
            </a:r>
          </a:p>
        </p:txBody>
      </p:sp>
      <p:sp>
        <p:nvSpPr>
          <p:cNvPr id="18" name="Title 6">
            <a:extLst>
              <a:ext uri="{FF2B5EF4-FFF2-40B4-BE49-F238E27FC236}">
                <a16:creationId xmlns:a16="http://schemas.microsoft.com/office/drawing/2014/main" id="{7C2D1253-81E4-D84B-8C95-92D4953440D9}"/>
              </a:ext>
            </a:extLst>
          </p:cNvPr>
          <p:cNvSpPr txBox="1">
            <a:spLocks/>
          </p:cNvSpPr>
          <p:nvPr/>
        </p:nvSpPr>
        <p:spPr>
          <a:xfrm>
            <a:off x="418592" y="1671227"/>
            <a:ext cx="11773408" cy="508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Instruction set ⟷ basis gates</a:t>
            </a:r>
          </a:p>
        </p:txBody>
      </p:sp>
      <p:sp>
        <p:nvSpPr>
          <p:cNvPr id="20" name="Title 6">
            <a:extLst>
              <a:ext uri="{FF2B5EF4-FFF2-40B4-BE49-F238E27FC236}">
                <a16:creationId xmlns:a16="http://schemas.microsoft.com/office/drawing/2014/main" id="{82AD586F-D843-A540-85EF-244923C2F8E6}"/>
              </a:ext>
            </a:extLst>
          </p:cNvPr>
          <p:cNvSpPr txBox="1">
            <a:spLocks/>
          </p:cNvSpPr>
          <p:nvPr/>
        </p:nvSpPr>
        <p:spPr>
          <a:xfrm>
            <a:off x="418592" y="2190985"/>
            <a:ext cx="11773408" cy="80880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Hardware limitations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85D97A-3626-A042-8B72-BB6F4D9F7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90" y="2999791"/>
            <a:ext cx="6489700" cy="323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6D02FD-1E04-DE46-86E3-520B3FD8F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571"/>
          <a:stretch/>
        </p:blipFill>
        <p:spPr>
          <a:xfrm>
            <a:off x="7239434" y="3566900"/>
            <a:ext cx="4413948" cy="210428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706C0A4-B130-B74E-8BB5-F808E7EBC90E}"/>
              </a:ext>
            </a:extLst>
          </p:cNvPr>
          <p:cNvSpPr/>
          <p:nvPr/>
        </p:nvSpPr>
        <p:spPr>
          <a:xfrm>
            <a:off x="4497023" y="4264535"/>
            <a:ext cx="1224904" cy="1762192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FD9D29E-CDA8-4245-9585-286BCC585658}"/>
              </a:ext>
            </a:extLst>
          </p:cNvPr>
          <p:cNvCxnSpPr>
            <a:cxnSpLocks/>
          </p:cNvCxnSpPr>
          <p:nvPr/>
        </p:nvCxnSpPr>
        <p:spPr>
          <a:xfrm flipH="1" flipV="1">
            <a:off x="9915958" y="4041798"/>
            <a:ext cx="485342" cy="444477"/>
          </a:xfrm>
          <a:prstGeom prst="straightConnector1">
            <a:avLst/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A8BA262-9F35-B841-A1B6-EF1D09FC5595}"/>
              </a:ext>
            </a:extLst>
          </p:cNvPr>
          <p:cNvCxnSpPr>
            <a:cxnSpLocks/>
          </p:cNvCxnSpPr>
          <p:nvPr/>
        </p:nvCxnSpPr>
        <p:spPr>
          <a:xfrm flipV="1">
            <a:off x="9717872" y="4155037"/>
            <a:ext cx="1" cy="976306"/>
          </a:xfrm>
          <a:prstGeom prst="straightConnector1">
            <a:avLst/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241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E0C962-D91E-B24B-B9F9-08C86939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16" name="Title 6">
            <a:extLst>
              <a:ext uri="{FF2B5EF4-FFF2-40B4-BE49-F238E27FC236}">
                <a16:creationId xmlns:a16="http://schemas.microsoft.com/office/drawing/2014/main" id="{39419FC1-D127-B14D-96CF-01CCC1698593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 ⟷ equivalence rules</a:t>
            </a:r>
          </a:p>
        </p:txBody>
      </p:sp>
      <p:sp>
        <p:nvSpPr>
          <p:cNvPr id="18" name="Title 6">
            <a:extLst>
              <a:ext uri="{FF2B5EF4-FFF2-40B4-BE49-F238E27FC236}">
                <a16:creationId xmlns:a16="http://schemas.microsoft.com/office/drawing/2014/main" id="{7C2D1253-81E4-D84B-8C95-92D4953440D9}"/>
              </a:ext>
            </a:extLst>
          </p:cNvPr>
          <p:cNvSpPr txBox="1">
            <a:spLocks/>
          </p:cNvSpPr>
          <p:nvPr/>
        </p:nvSpPr>
        <p:spPr>
          <a:xfrm>
            <a:off x="418592" y="1671227"/>
            <a:ext cx="11773408" cy="508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Instruction set ⟷ basis gates</a:t>
            </a:r>
          </a:p>
        </p:txBody>
      </p:sp>
      <p:sp>
        <p:nvSpPr>
          <p:cNvPr id="20" name="Title 6">
            <a:extLst>
              <a:ext uri="{FF2B5EF4-FFF2-40B4-BE49-F238E27FC236}">
                <a16:creationId xmlns:a16="http://schemas.microsoft.com/office/drawing/2014/main" id="{82AD586F-D843-A540-85EF-244923C2F8E6}"/>
              </a:ext>
            </a:extLst>
          </p:cNvPr>
          <p:cNvSpPr txBox="1">
            <a:spLocks/>
          </p:cNvSpPr>
          <p:nvPr/>
        </p:nvSpPr>
        <p:spPr>
          <a:xfrm>
            <a:off x="418592" y="2190985"/>
            <a:ext cx="11773408" cy="80880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Hardware limitations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85D97A-3626-A042-8B72-BB6F4D9F7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90" y="2999791"/>
            <a:ext cx="6489700" cy="323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6D02FD-1E04-DE46-86E3-520B3FD8F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571"/>
          <a:stretch/>
        </p:blipFill>
        <p:spPr>
          <a:xfrm>
            <a:off x="7239434" y="3566900"/>
            <a:ext cx="4413948" cy="210428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706C0A4-B130-B74E-8BB5-F808E7EBC90E}"/>
              </a:ext>
            </a:extLst>
          </p:cNvPr>
          <p:cNvSpPr/>
          <p:nvPr/>
        </p:nvSpPr>
        <p:spPr>
          <a:xfrm>
            <a:off x="3416368" y="3114607"/>
            <a:ext cx="1224904" cy="3009102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5" name="Title 6">
            <a:extLst>
              <a:ext uri="{FF2B5EF4-FFF2-40B4-BE49-F238E27FC236}">
                <a16:creationId xmlns:a16="http://schemas.microsoft.com/office/drawing/2014/main" id="{579F9E21-2153-9640-8721-4B323EAEF324}"/>
              </a:ext>
            </a:extLst>
          </p:cNvPr>
          <p:cNvSpPr txBox="1">
            <a:spLocks/>
          </p:cNvSpPr>
          <p:nvPr/>
        </p:nvSpPr>
        <p:spPr>
          <a:xfrm rot="779851">
            <a:off x="7334277" y="777469"/>
            <a:ext cx="4224259" cy="186537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/>
            </a:solidFill>
          </a:ln>
        </p:spPr>
        <p:txBody>
          <a:bodyPr vert="horz" lIns="0" tIns="0" rIns="0" bIns="0" rtlCol="0" anchor="ctr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en-US" sz="3733" b="1" dirty="0">
                <a:latin typeface="IBM Plex Mono" panose="020B0509050203000203" pitchFamily="49" charset="77"/>
              </a:rPr>
              <a:t>The Mapping</a:t>
            </a:r>
          </a:p>
          <a:p>
            <a:pPr algn="ctr">
              <a:spcBef>
                <a:spcPts val="1200"/>
              </a:spcBef>
            </a:pPr>
            <a:r>
              <a:rPr lang="en-US" sz="3733" b="1" dirty="0">
                <a:latin typeface="IBM Plex Mono" panose="020B0509050203000203" pitchFamily="49" charset="77"/>
              </a:rPr>
              <a:t>Problem</a:t>
            </a:r>
            <a:endParaRPr lang="en-US" dirty="0">
              <a:latin typeface="IBM Plex Mono" panose="020B0509050203000203" pitchFamily="49" charset="77"/>
            </a:endParaRPr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A000B597-BDE5-F64C-A132-D4632C950E2B}"/>
              </a:ext>
            </a:extLst>
          </p:cNvPr>
          <p:cNvCxnSpPr>
            <a:cxnSpLocks/>
          </p:cNvCxnSpPr>
          <p:nvPr/>
        </p:nvCxnSpPr>
        <p:spPr>
          <a:xfrm rot="10800000">
            <a:off x="9906068" y="3817973"/>
            <a:ext cx="1309624" cy="166715"/>
          </a:xfrm>
          <a:prstGeom prst="curvedConnector3">
            <a:avLst>
              <a:gd name="adj1" fmla="val 44545"/>
            </a:avLst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B56DC1D8-15AC-1A4C-A3C2-DBD4F4D741B6}"/>
              </a:ext>
            </a:extLst>
          </p:cNvPr>
          <p:cNvCxnSpPr>
            <a:cxnSpLocks/>
          </p:cNvCxnSpPr>
          <p:nvPr/>
        </p:nvCxnSpPr>
        <p:spPr>
          <a:xfrm rot="10800000">
            <a:off x="9906068" y="3984685"/>
            <a:ext cx="1338200" cy="1202089"/>
          </a:xfrm>
          <a:prstGeom prst="curvedConnector3">
            <a:avLst>
              <a:gd name="adj1" fmla="val 50000"/>
            </a:avLst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914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85D97A-3626-A042-8B72-BB6F4D9F7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90" y="2999791"/>
            <a:ext cx="6489700" cy="323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6D02FD-1E04-DE46-86E3-520B3FD8F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571"/>
          <a:stretch/>
        </p:blipFill>
        <p:spPr>
          <a:xfrm>
            <a:off x="7239434" y="3566900"/>
            <a:ext cx="4413948" cy="210428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289781B-4B5D-7A42-A7FB-C39BC373E9C5}"/>
              </a:ext>
            </a:extLst>
          </p:cNvPr>
          <p:cNvGrpSpPr/>
          <p:nvPr/>
        </p:nvGrpSpPr>
        <p:grpSpPr>
          <a:xfrm>
            <a:off x="4692061" y="305381"/>
            <a:ext cx="7288896" cy="2694410"/>
            <a:chOff x="4692061" y="305381"/>
            <a:chExt cx="7288896" cy="269441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6A6DFB3-BAF6-3C41-80D4-60596489EA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92061" y="305381"/>
              <a:ext cx="7288896" cy="1873634"/>
            </a:xfrm>
            <a:prstGeom prst="rect">
              <a:avLst/>
            </a:prstGeom>
          </p:spPr>
        </p:pic>
        <p:sp>
          <p:nvSpPr>
            <p:cNvPr id="19" name="Bent Arrow 18">
              <a:extLst>
                <a:ext uri="{FF2B5EF4-FFF2-40B4-BE49-F238E27FC236}">
                  <a16:creationId xmlns:a16="http://schemas.microsoft.com/office/drawing/2014/main" id="{9EAFAD82-0593-8C48-9DAC-BAD4BBDC88D0}"/>
                </a:ext>
              </a:extLst>
            </p:cNvPr>
            <p:cNvSpPr/>
            <p:nvPr/>
          </p:nvSpPr>
          <p:spPr>
            <a:xfrm rot="16200000" flipV="1">
              <a:off x="6713889" y="1732370"/>
              <a:ext cx="730846" cy="1803995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endParaRPr lang="en-US">
                <a:solidFill>
                  <a:srgbClr val="000000"/>
                </a:solidFill>
                <a:latin typeface="IBM Plex San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4C84B06-9CB2-9849-8035-B9A5E3DDCBB2}"/>
              </a:ext>
            </a:extLst>
          </p:cNvPr>
          <p:cNvGrpSpPr/>
          <p:nvPr/>
        </p:nvGrpSpPr>
        <p:grpSpPr>
          <a:xfrm>
            <a:off x="368211" y="305381"/>
            <a:ext cx="3527948" cy="2649444"/>
            <a:chOff x="368211" y="305381"/>
            <a:chExt cx="3527948" cy="264944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FD0412B-555B-664F-9FD2-2EE7AEC8D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8211" y="305381"/>
              <a:ext cx="3527948" cy="1873634"/>
            </a:xfrm>
            <a:prstGeom prst="rect">
              <a:avLst/>
            </a:prstGeom>
          </p:spPr>
        </p:pic>
        <p:sp>
          <p:nvSpPr>
            <p:cNvPr id="21" name="Bent Arrow 20">
              <a:extLst>
                <a:ext uri="{FF2B5EF4-FFF2-40B4-BE49-F238E27FC236}">
                  <a16:creationId xmlns:a16="http://schemas.microsoft.com/office/drawing/2014/main" id="{2CA1AFAE-14D1-F940-AB33-F65F91CD7157}"/>
                </a:ext>
              </a:extLst>
            </p:cNvPr>
            <p:cNvSpPr/>
            <p:nvPr/>
          </p:nvSpPr>
          <p:spPr>
            <a:xfrm rot="16200000">
              <a:off x="2628739" y="1687404"/>
              <a:ext cx="730846" cy="1803995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endParaRPr lang="en-US">
                <a:solidFill>
                  <a:srgbClr val="000000"/>
                </a:solidFill>
                <a:latin typeface="IBM Plex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265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k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_Master_Presentation_2017_v23_plex" id="{9703D799-5C8D-3249-8B0E-7EB5E8B92432}" vid="{63BADC01-3A43-A242-BFBA-ED0B13C564A3}"/>
    </a:ext>
  </a:extLst>
</a:theme>
</file>

<file path=ppt/theme/theme3.xml><?xml version="1.0" encoding="utf-8"?>
<a:theme xmlns:a="http://schemas.openxmlformats.org/drawingml/2006/main" name="1_blk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_Master_Presentation_2017_v23_plex" id="{9703D799-5C8D-3249-8B0E-7EB5E8B92432}" vid="{63BADC01-3A43-A242-BFBA-ED0B13C564A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19726</TotalTime>
  <Words>546</Words>
  <Application>Microsoft Macintosh PowerPoint</Application>
  <PresentationFormat>Widescreen</PresentationFormat>
  <Paragraphs>224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IBM Plex Mono</vt:lpstr>
      <vt:lpstr>IBM Plex Mono Thin</vt:lpstr>
      <vt:lpstr>IBM Plex Sans</vt:lpstr>
      <vt:lpstr>Office Theme</vt:lpstr>
      <vt:lpstr>blk_background_2017</vt:lpstr>
      <vt:lpstr>1_blk_background_2017</vt:lpstr>
      <vt:lpstr>Qiskit Circuit Compilation in-depth — Luciano Bello IBM Research         @microluciano        @qiskit      ibm.biz/qiskit-workshop    quantum-computing.ibm.com    research.ibm.com/ibm-q/    qiskit.org</vt:lpstr>
      <vt:lpstr>PowerPoint Presentation</vt:lpstr>
      <vt:lpstr>Why compiling?</vt:lpstr>
      <vt:lpstr>Why compiling?</vt:lpstr>
      <vt:lpstr>Why compiling?</vt:lpstr>
      <vt:lpstr>Why compiling?</vt:lpstr>
      <vt:lpstr>Why compiling?</vt:lpstr>
      <vt:lpstr>Why compiling?</vt:lpstr>
      <vt:lpstr>PowerPoint Presentation</vt:lpstr>
      <vt:lpstr>PowerPoint Presentation</vt:lpstr>
      <vt:lpstr>Noise everywhere! </vt:lpstr>
      <vt:lpstr>PowerPoint Presentation</vt:lpstr>
      <vt:lpstr>Relationship between Pass Objects</vt:lpstr>
      <vt:lpstr>DAG </vt:lpstr>
      <vt:lpstr>PowerPoint Presentation</vt:lpstr>
      <vt:lpstr>- Why do we need compilation?  Optimization  Adapt to the basis  Hardware limitations (mapping to the coupling map)  - Noise and errors  The price of bad optimizations  Types of error  - Qiskit-Terra compilation internals  Transpiler: Passes, PassManager, and property set  Internal DAG representation  The execution pipeline  </vt:lpstr>
      <vt:lpstr>☆☆☆☆★ Write your own pass manager ☆☆☆★★ Does it (sometimes) works better than preset ones?  In terms of depth or amount of CXs ☆☆☆★★ Improve an existent preset pass manager  Avoid a pass repetition, an unnecessary pass, etc. ☆★★★★ Improve an existent pass ★★★★★ A new/better pass  Bonus! ☆☆☆☆★ Find a non-duplicated bug and submit it! ☆☆☆★★ Fix the bug with a PR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Quantum Information Science with Qiskit — Ali Javadi-Abhari IBM Research</dc:title>
  <dc:creator>Ali Javadiabhari</dc:creator>
  <cp:lastModifiedBy>Luciano Bello</cp:lastModifiedBy>
  <cp:revision>141</cp:revision>
  <cp:lastPrinted>2018-11-08T03:03:32Z</cp:lastPrinted>
  <dcterms:created xsi:type="dcterms:W3CDTF">2018-11-04T19:38:29Z</dcterms:created>
  <dcterms:modified xsi:type="dcterms:W3CDTF">2019-07-11T00:24:07Z</dcterms:modified>
</cp:coreProperties>
</file>